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modernComment_7FFFFA54_C4A33DB3.xml" ContentType="application/vnd.ms-powerpoint.comments+xml"/>
  <Override PartName="/ppt/comments/modernComment_7FFFFA5A_D66E6649.xml" ContentType="application/vnd.ms-powerpoint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3"/>
  </p:sldMasterIdLst>
  <p:notesMasterIdLst>
    <p:notesMasterId r:id="rId19"/>
  </p:notesMasterIdLst>
  <p:handoutMasterIdLst>
    <p:handoutMasterId r:id="rId20"/>
  </p:handoutMasterIdLst>
  <p:sldIdLst>
    <p:sldId id="2147482187" r:id="rId4"/>
    <p:sldId id="2146848756" r:id="rId5"/>
    <p:sldId id="2147482193" r:id="rId6"/>
    <p:sldId id="2147482194" r:id="rId7"/>
    <p:sldId id="2147482195" r:id="rId8"/>
    <p:sldId id="2147482196" r:id="rId9"/>
    <p:sldId id="2147482201" r:id="rId10"/>
    <p:sldId id="2147482202" r:id="rId11"/>
    <p:sldId id="2147482197" r:id="rId12"/>
    <p:sldId id="2146848813" r:id="rId13"/>
    <p:sldId id="2147482190" r:id="rId14"/>
    <p:sldId id="2147482203" r:id="rId15"/>
    <p:sldId id="2147482198" r:id="rId16"/>
    <p:sldId id="2147482199" r:id="rId17"/>
    <p:sldId id="2147482200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600" userDrawn="1">
          <p15:clr>
            <a:srgbClr val="A4A3A4"/>
          </p15:clr>
        </p15:guide>
        <p15:guide id="4" orient="horz" pos="4023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pos="73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6EE4901-C78F-3C7C-94DC-C9D343405363}" name="Vishwash Kumar" initials="VK" userId="38dfcec8f15d3c3a" providerId="Windows Live"/>
  <p188:author id="{AA0EE43B-0047-4A7B-6A6A-AFC04D17B67E}" name="Hemang Dhanani" initials="HD" userId="S::hemang.dhanani@affine.ai::83817a7b-686a-4371-b690-2e6b3634c957" providerId="AD"/>
  <p188:author id="{22F8424E-C8F9-06B7-2111-9E05A9467257}" name="Sripathy Venkateswaran" initials="" userId="S::sripathy.venkateswaran@affine.ai::b0c1679d-2556-425f-88e8-fb8d2e0ae72f" providerId="AD"/>
  <p188:author id="{7D838F76-2F25-1798-E67D-7F58BA005B80}" name="Ashutosh Panda" initials="AP" userId="S::ashutosh.panda@affine.ai::18974b2b-a2b3-4fba-af7b-d355e55e37bd" providerId="AD"/>
  <p188:author id="{BEBDBE7B-E086-1D90-99D5-4766AEA02C1F}" name="Ankit Khandelwal" initials="AK" userId="S::ankit.khandelwal@affineanalytics.com::e7f2f89d-800e-403f-8a1f-dfc8accbd393" providerId="AD"/>
  <p188:author id="{8DACCD83-E7BD-4A96-997F-B85DB7C3AD86}" name="Sanket Bodake" initials="SB" userId="S::sanket.bodake@affine.ai::34009cd5-dae6-4d1b-8744-5ff284af3092" providerId="AD"/>
  <p188:author id="{B48D9FA9-7BAE-B182-F3C2-2CADF3189AF3}" name="Sethu Undela Reddy" initials="SR" userId="S::sethu.reddy@affine.ai::ccc849a7-c2b7-4f48-bb54-30babfab3861" providerId="AD"/>
  <p188:author id="{D9FF3AFC-3642-6B96-1BBA-60A7D82A6A93}" name="Parthasarathi S" initials="PS" userId="S::parthasarathi.s@affine.ai::e6d74750-f4b3-4dd1-a826-65ddd285e67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EA3647"/>
    <a:srgbClr val="807E89"/>
    <a:srgbClr val="FF5158"/>
    <a:srgbClr val="C8A0CB"/>
    <a:srgbClr val="4D2C6E"/>
    <a:srgbClr val="7A539E"/>
    <a:srgbClr val="399898"/>
    <a:srgbClr val="C9EBFA"/>
    <a:srgbClr val="133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4" d="100"/>
          <a:sy n="64" d="100"/>
        </p:scale>
        <p:origin x="954" y="78"/>
      </p:cViewPr>
      <p:guideLst>
        <p:guide pos="3840"/>
        <p:guide orient="horz" pos="600"/>
        <p:guide orient="horz" pos="4023"/>
        <p:guide pos="288"/>
        <p:guide pos="73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92334042158212"/>
          <c:y val="0.11469965663285481"/>
          <c:w val="0.86223077886150867"/>
          <c:h val="0.536306736544892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Salary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Rest of the World</c:v>
                </c:pt>
                <c:pt idx="1">
                  <c:v>North America</c:v>
                </c:pt>
                <c:pt idx="2">
                  <c:v>Europe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75776390246</c:v>
                </c:pt>
                <c:pt idx="1">
                  <c:v>142604108307</c:v>
                </c:pt>
                <c:pt idx="2">
                  <c:v>117693149474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B0-41AD-8B52-D1DF4C8FC6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2"/>
        <c:overlap val="-27"/>
        <c:axId val="1869296367"/>
        <c:axId val="1869286767"/>
      </c:barChart>
      <c:catAx>
        <c:axId val="18692963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/>
                  <a:t>Region</a:t>
                </a:r>
              </a:p>
            </c:rich>
          </c:tx>
          <c:layout>
            <c:manualLayout>
              <c:xMode val="edge"/>
              <c:yMode val="edge"/>
              <c:x val="0.49117294767375758"/>
              <c:y val="0.811702753915441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286767"/>
        <c:crosses val="autoZero"/>
        <c:auto val="1"/>
        <c:lblAlgn val="ctr"/>
        <c:lblOffset val="100"/>
        <c:noMultiLvlLbl val="0"/>
      </c:catAx>
      <c:valAx>
        <c:axId val="1869286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600"/>
                  <a:t>Total Revenue (B)</a:t>
                </a:r>
              </a:p>
            </c:rich>
          </c:tx>
          <c:layout>
            <c:manualLayout>
              <c:xMode val="edge"/>
              <c:yMode val="edge"/>
              <c:x val="0"/>
              <c:y val="2.380309084109741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$-409]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296367"/>
        <c:crosses val="autoZero"/>
        <c:crossBetween val="between"/>
        <c:dispUnits>
          <c:builtInUnit val="billion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47587077289412"/>
          <c:y val="6.925137373697611E-2"/>
          <c:w val="0.82872429270613923"/>
          <c:h val="0.536306736544892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Salary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Shannon</c:v>
                </c:pt>
                <c:pt idx="1">
                  <c:v>Sam</c:v>
                </c:pt>
                <c:pt idx="2">
                  <c:v>Stephen</c:v>
                </c:pt>
                <c:pt idx="3">
                  <c:v>Nathan</c:v>
                </c:pt>
                <c:pt idx="4">
                  <c:v>Linda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50000</c:v>
                </c:pt>
                <c:pt idx="1">
                  <c:v>45000</c:v>
                </c:pt>
                <c:pt idx="2">
                  <c:v>42000</c:v>
                </c:pt>
                <c:pt idx="3">
                  <c:v>40000</c:v>
                </c:pt>
                <c:pt idx="4">
                  <c:v>38000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02-4586-9132-3A92BEEA0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2"/>
        <c:overlap val="-27"/>
        <c:axId val="1869296367"/>
        <c:axId val="1869286767"/>
      </c:barChart>
      <c:catAx>
        <c:axId val="1869296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286767"/>
        <c:crosses val="autoZero"/>
        <c:auto val="1"/>
        <c:lblAlgn val="ctr"/>
        <c:lblOffset val="100"/>
        <c:noMultiLvlLbl val="0"/>
      </c:catAx>
      <c:valAx>
        <c:axId val="1869286767"/>
        <c:scaling>
          <c:orientation val="minMax"/>
          <c:max val="60000"/>
          <c:min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296367"/>
        <c:crosses val="autoZero"/>
        <c:crossBetween val="between"/>
        <c:majorUnit val="20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5286978137077749"/>
          <c:y val="0.80843280364015691"/>
          <c:w val="0.1350177078301564"/>
          <c:h val="0.191567196359843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7FFFFA54_C4A33DB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B16175-27AE-4FEC-AFD2-FF701A91CBD3}" authorId="{8DACCD83-E7BD-4A96-997F-B85DB7C3AD86}" created="2025-01-20T05:34:04.059">
    <pc:sldMkLst xmlns:pc="http://schemas.microsoft.com/office/powerpoint/2013/main/command">
      <pc:docMk/>
      <pc:sldMk cId="3299032499" sldId="2147482196"/>
    </pc:sldMkLst>
    <p188:txBody>
      <a:bodyPr/>
      <a:lstStyle/>
      <a:p>
        <a:r>
          <a:rPr lang="en-US"/>
          <a:t>Added the data query layer.</a:t>
        </a:r>
      </a:p>
    </p188:txBody>
  </p188:cm>
</p188:cmLst>
</file>

<file path=ppt/comments/modernComment_7FFFFA5A_D66E664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063544C-B8E6-4EDC-9ADF-EB42E3ECB917}" authorId="{8DACCD83-E7BD-4A96-997F-B85DB7C3AD86}" created="2025-01-20T05:29:09.139">
    <pc:sldMkLst xmlns:pc="http://schemas.microsoft.com/office/powerpoint/2013/main/command">
      <pc:docMk/>
      <pc:sldMk cId="3597559369" sldId="2147482202"/>
    </pc:sldMkLst>
    <p188:replyLst/>
    <p188:txBody>
      <a:bodyPr/>
      <a:lstStyle/>
      <a:p>
        <a:r>
          <a:rPr lang="en-US"/>
          <a:t>Streamlit is not well-suited for scalability in production environments. For better scalability, consider using frameworks like FastAPI.</a:t>
        </a:r>
      </a:p>
    </p188:txBody>
  </p188:cm>
  <p188:cm id="{F3C1193F-4E12-427D-9AFB-3C08F320E8CB}" authorId="{8DACCD83-E7BD-4A96-997F-B85DB7C3AD86}" created="2025-01-20T05:31:33.512">
    <pc:sldMkLst xmlns:pc="http://schemas.microsoft.com/office/powerpoint/2013/main/command">
      <pc:docMk/>
      <pc:sldMk cId="3597559369" sldId="2147482202"/>
    </pc:sldMkLst>
    <p188:txBody>
      <a:bodyPr/>
      <a:lstStyle/>
      <a:p>
        <a:r>
          <a:rPr lang="en-US"/>
          <a:t>Uploading data to Streamlit Cloud can pose data security challenges. However, integrating directly with a database can help mitigate these risks.</a:t>
        </a:r>
      </a:p>
    </p188:txBody>
  </p188:cm>
  <p188:cm id="{119703D9-03C2-4F71-B779-436B7E1BE970}" authorId="{8DACCD83-E7BD-4A96-997F-B85DB7C3AD86}" created="2025-01-20T05:32:46.146">
    <pc:sldMkLst xmlns:pc="http://schemas.microsoft.com/office/powerpoint/2013/main/command">
      <pc:docMk/>
      <pc:sldMk cId="3597559369" sldId="2147482202"/>
    </pc:sldMkLst>
    <p188:txBody>
      <a:bodyPr/>
      <a:lstStyle/>
      <a:p>
        <a:r>
          <a:rPr lang="en-US"/>
          <a:t>In addition to listing limitations, we can include a column outlining how each limitation can be addressed. This approach provides a clear picture to the client, showcasing potential solutions to overcome these challenges.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00D419-CC44-4B54-3A73-AFF16A556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6DDE5E-0DFB-5FD5-E333-60BA311672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690BA-13CF-4039-8F19-6192FA6AAF55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200B5-C134-DCA3-56C2-3F7F861492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919DF-89D4-19A2-5465-CBD410917E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9825D-82B7-4DC9-8D75-D2C8A971EF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6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93F42-CC2E-A44A-AC83-0296ECF8A34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4ECA8-13FD-E143-A3D0-9C0F681D3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00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jpe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ultiVersus Wallpapers - PlayStation Universe">
            <a:extLst>
              <a:ext uri="{FF2B5EF4-FFF2-40B4-BE49-F238E27FC236}">
                <a16:creationId xmlns:a16="http://schemas.microsoft.com/office/drawing/2014/main" id="{3A686469-0DDA-3DCC-DA61-557E90D7CC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33574F-8C2E-8705-5799-A017FB05BF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  <a:sym typeface="Arial"/>
            </a:endParaRPr>
          </a:p>
        </p:txBody>
      </p:sp>
      <p:sp>
        <p:nvSpPr>
          <p:cNvPr id="8" name="Google Shape;121;p21">
            <a:extLst>
              <a:ext uri="{FF2B5EF4-FFF2-40B4-BE49-F238E27FC236}">
                <a16:creationId xmlns:a16="http://schemas.microsoft.com/office/drawing/2014/main" id="{2437C765-53F7-4C3E-794A-FBFB2BF89F60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73560" y="2060754"/>
            <a:ext cx="11487242" cy="15333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GB" sz="4400" dirty="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pPr lvl="0"/>
            <a:r>
              <a:rPr lang="en-US" sz="4400" b="1">
                <a:solidFill>
                  <a:schemeClr val="bg1"/>
                </a:solidFill>
                <a:latin typeface="+mn-lt"/>
              </a:rPr>
              <a:t>AFFINE – WB</a:t>
            </a:r>
            <a:br>
              <a:rPr lang="en-US" sz="4400" b="1">
                <a:solidFill>
                  <a:schemeClr val="bg1"/>
                </a:solidFill>
                <a:latin typeface="+mn-lt"/>
              </a:rPr>
            </a:br>
            <a:r>
              <a:rPr lang="en-US" sz="4400" b="1">
                <a:solidFill>
                  <a:schemeClr val="bg1"/>
                </a:solidFill>
                <a:latin typeface="+mn-lt"/>
              </a:rPr>
              <a:t>MANAGED SERVICES ENGAGEMENT</a:t>
            </a:r>
            <a:endParaRPr lang="en-GB" sz="4400" b="1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0D1123-E33A-431A-B1C3-6B2E13071145}"/>
              </a:ext>
            </a:extLst>
          </p:cNvPr>
          <p:cNvCxnSpPr>
            <a:cxnSpLocks/>
          </p:cNvCxnSpPr>
          <p:nvPr userDrawn="1"/>
        </p:nvCxnSpPr>
        <p:spPr>
          <a:xfrm>
            <a:off x="658307" y="3743442"/>
            <a:ext cx="10875386" cy="0"/>
          </a:xfrm>
          <a:prstGeom prst="line">
            <a:avLst/>
          </a:prstGeom>
          <a:ln w="25400">
            <a:gradFill>
              <a:gsLst>
                <a:gs pos="0">
                  <a:srgbClr val="EE394C"/>
                </a:gs>
                <a:gs pos="54000">
                  <a:srgbClr val="7D4F9F"/>
                </a:gs>
                <a:gs pos="100000">
                  <a:schemeClr val="accent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AEB8BD-712D-7DD4-6DB1-89EFCD29ED8E}"/>
              </a:ext>
            </a:extLst>
          </p:cNvPr>
          <p:cNvGrpSpPr/>
          <p:nvPr userDrawn="1"/>
        </p:nvGrpSpPr>
        <p:grpSpPr>
          <a:xfrm>
            <a:off x="-11430" y="5951283"/>
            <a:ext cx="12207240" cy="906716"/>
            <a:chOff x="0" y="5414073"/>
            <a:chExt cx="12200832" cy="9067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F1DC12-127E-9A02-C1DC-4645B1A7043F}"/>
                </a:ext>
              </a:extLst>
            </p:cNvPr>
            <p:cNvSpPr/>
            <p:nvPr/>
          </p:nvSpPr>
          <p:spPr>
            <a:xfrm>
              <a:off x="0" y="5414073"/>
              <a:ext cx="12192000" cy="9067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IN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98728710-97CC-EC1C-EFCF-47B4FCD53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6" y="5454017"/>
              <a:ext cx="1550670" cy="82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Affine unveils new brand identity">
              <a:extLst>
                <a:ext uri="{FF2B5EF4-FFF2-40B4-BE49-F238E27FC236}">
                  <a16:creationId xmlns:a16="http://schemas.microsoft.com/office/drawing/2014/main" id="{060E88AE-8498-0A3E-BFB8-FD8A8DE7FB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4576" y="5425503"/>
              <a:ext cx="1586256" cy="892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253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>
            <a:extLst>
              <a:ext uri="{FF2B5EF4-FFF2-40B4-BE49-F238E27FC236}">
                <a16:creationId xmlns:a16="http://schemas.microsoft.com/office/drawing/2014/main" id="{9A7A3074-4474-62D6-03EF-A92BF8AF6476}"/>
              </a:ext>
            </a:extLst>
          </p:cNvPr>
          <p:cNvSpPr/>
          <p:nvPr userDrawn="1"/>
        </p:nvSpPr>
        <p:spPr>
          <a:xfrm>
            <a:off x="2160686" y="6589987"/>
            <a:ext cx="10031314" cy="273600"/>
          </a:xfrm>
          <a:custGeom>
            <a:avLst/>
            <a:gdLst>
              <a:gd name="connsiteX0" fmla="*/ 96397 w 10031314"/>
              <a:gd name="connsiteY0" fmla="*/ 0 h 273600"/>
              <a:gd name="connsiteX1" fmla="*/ 199560 w 10031314"/>
              <a:gd name="connsiteY1" fmla="*/ 0 h 273600"/>
              <a:gd name="connsiteX2" fmla="*/ 205251 w 10031314"/>
              <a:gd name="connsiteY2" fmla="*/ 0 h 273600"/>
              <a:gd name="connsiteX3" fmla="*/ 10031314 w 10031314"/>
              <a:gd name="connsiteY3" fmla="*/ 0 h 273600"/>
              <a:gd name="connsiteX4" fmla="*/ 10031314 w 10031314"/>
              <a:gd name="connsiteY4" fmla="*/ 271986 h 273600"/>
              <a:gd name="connsiteX5" fmla="*/ 301080 w 10031314"/>
              <a:gd name="connsiteY5" fmla="*/ 271986 h 273600"/>
              <a:gd name="connsiteX6" fmla="*/ 301648 w 10031314"/>
              <a:gd name="connsiteY6" fmla="*/ 273600 h 273600"/>
              <a:gd name="connsiteX7" fmla="*/ 0 w 10031314"/>
              <a:gd name="connsiteY7" fmla="*/ 273600 h 2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31314" h="273600">
                <a:moveTo>
                  <a:pt x="96397" y="0"/>
                </a:moveTo>
                <a:lnTo>
                  <a:pt x="199560" y="0"/>
                </a:lnTo>
                <a:lnTo>
                  <a:pt x="205251" y="0"/>
                </a:lnTo>
                <a:lnTo>
                  <a:pt x="10031314" y="0"/>
                </a:lnTo>
                <a:lnTo>
                  <a:pt x="10031314" y="271986"/>
                </a:lnTo>
                <a:lnTo>
                  <a:pt x="301080" y="271986"/>
                </a:lnTo>
                <a:lnTo>
                  <a:pt x="301648" y="273600"/>
                </a:lnTo>
                <a:lnTo>
                  <a:pt x="0" y="273600"/>
                </a:lnTo>
                <a:close/>
              </a:path>
            </a:pathLst>
          </a:custGeom>
          <a:gradFill flip="none" rotWithShape="1">
            <a:gsLst>
              <a:gs pos="0">
                <a:srgbClr val="6DCCE3"/>
              </a:gs>
              <a:gs pos="3000">
                <a:srgbClr val="6FBEDB"/>
              </a:gs>
              <a:gs pos="21000">
                <a:srgbClr val="7870B1"/>
              </a:gs>
              <a:gs pos="29000">
                <a:srgbClr val="7C51A0"/>
              </a:gs>
              <a:gs pos="40000">
                <a:srgbClr val="964489"/>
              </a:gs>
              <a:gs pos="65000">
                <a:srgbClr val="D9234F"/>
              </a:gs>
              <a:gs pos="71000">
                <a:srgbClr val="EC1A3E"/>
              </a:gs>
              <a:gs pos="100000">
                <a:srgbClr val="F05B5B"/>
              </a:gs>
            </a:gsLst>
            <a:lin ang="10800000" scaled="1"/>
            <a:tileRect/>
          </a:gradFill>
          <a:ln w="19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FA91E26-1709-DE24-0CEC-4324EF33EB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930" t="34127" r="14930" b="34127"/>
          <a:stretch/>
        </p:blipFill>
        <p:spPr>
          <a:xfrm>
            <a:off x="10454382" y="326298"/>
            <a:ext cx="1234931" cy="395065"/>
          </a:xfrm>
          <a:prstGeom prst="rect">
            <a:avLst/>
          </a:prstGeom>
        </p:spPr>
      </p:pic>
      <p:sp>
        <p:nvSpPr>
          <p:cNvPr id="9" name="Google Shape;102;p18">
            <a:extLst>
              <a:ext uri="{FF2B5EF4-FFF2-40B4-BE49-F238E27FC236}">
                <a16:creationId xmlns:a16="http://schemas.microsoft.com/office/drawing/2014/main" id="{5628658C-0DB7-F943-595C-A97F0FB817F8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450435" y="211638"/>
            <a:ext cx="9425085" cy="624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2400" b="1">
                <a:gradFill flip="none" rotWithShape="1">
                  <a:gsLst>
                    <a:gs pos="0">
                      <a:schemeClr val="accent2"/>
                    </a:gs>
                    <a:gs pos="74000">
                      <a:schemeClr val="accent3">
                        <a:lumMod val="75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9pPr>
          </a:lstStyle>
          <a:p>
            <a:r>
              <a:rPr lang="en-US"/>
              <a:t>Placeholder For Title</a:t>
            </a:r>
          </a:p>
        </p:txBody>
      </p:sp>
      <p:sp>
        <p:nvSpPr>
          <p:cNvPr id="2" name="Google Shape;99;p17">
            <a:extLst>
              <a:ext uri="{FF2B5EF4-FFF2-40B4-BE49-F238E27FC236}">
                <a16:creationId xmlns:a16="http://schemas.microsoft.com/office/drawing/2014/main" id="{B2219352-F014-8210-8BED-E6A8B7DF906D}"/>
              </a:ext>
            </a:extLst>
          </p:cNvPr>
          <p:cNvSpPr txBox="1">
            <a:spLocks/>
          </p:cNvSpPr>
          <p:nvPr userDrawn="1"/>
        </p:nvSpPr>
        <p:spPr>
          <a:xfrm>
            <a:off x="11680825" y="6605368"/>
            <a:ext cx="444500" cy="242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14F0EC3B-892E-6843-8E9D-67F1021565E0}" type="slidenum">
              <a:rPr lang="en-US" b="1" smtClean="0"/>
              <a:pPr/>
              <a:t>‹#›</a:t>
            </a:fld>
            <a:endParaRPr lang="en-US" b="1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4B16CA76-D63B-AE60-5633-BF8D1A7DE320}"/>
              </a:ext>
            </a:extLst>
          </p:cNvPr>
          <p:cNvSpPr/>
          <p:nvPr userDrawn="1"/>
        </p:nvSpPr>
        <p:spPr>
          <a:xfrm>
            <a:off x="450433" y="1039285"/>
            <a:ext cx="5455475" cy="365760"/>
          </a:xfrm>
          <a:prstGeom prst="parallelogram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BUSINESS PROBLEM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30710F48-C188-6B39-E796-140E9917A78E}"/>
              </a:ext>
            </a:extLst>
          </p:cNvPr>
          <p:cNvSpPr/>
          <p:nvPr userDrawn="1"/>
        </p:nvSpPr>
        <p:spPr>
          <a:xfrm>
            <a:off x="6286094" y="1039285"/>
            <a:ext cx="5455475" cy="365760"/>
          </a:xfrm>
          <a:prstGeom prst="parallelogram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CAPABILITY USED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DF3D23-24ED-2CE2-6844-212B070FB9FB}"/>
              </a:ext>
            </a:extLst>
          </p:cNvPr>
          <p:cNvSpPr txBox="1"/>
          <p:nvPr userDrawn="1"/>
        </p:nvSpPr>
        <p:spPr>
          <a:xfrm>
            <a:off x="450436" y="6611026"/>
            <a:ext cx="17688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b="0" i="0" u="none" strike="noStrike" spc="40" baseline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AFFINE CONFIDENTIAL</a:t>
            </a:r>
            <a:endParaRPr lang="en-US" sz="900" i="0" spc="40" baseline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856CD0-C949-4572-E2A6-350EEE2DF49E}"/>
              </a:ext>
            </a:extLst>
          </p:cNvPr>
          <p:cNvSpPr/>
          <p:nvPr userDrawn="1"/>
        </p:nvSpPr>
        <p:spPr>
          <a:xfrm>
            <a:off x="0" y="5238206"/>
            <a:ext cx="12192000" cy="12017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455B08-25D1-BE6F-5A44-1FAEC0253BAF}"/>
              </a:ext>
            </a:extLst>
          </p:cNvPr>
          <p:cNvGrpSpPr/>
          <p:nvPr userDrawn="1"/>
        </p:nvGrpSpPr>
        <p:grpSpPr>
          <a:xfrm>
            <a:off x="452459" y="5298265"/>
            <a:ext cx="2420900" cy="359152"/>
            <a:chOff x="528659" y="5298265"/>
            <a:chExt cx="2420900" cy="3591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4BE5A5-8984-0B50-BDAD-86020830298F}"/>
                </a:ext>
              </a:extLst>
            </p:cNvPr>
            <p:cNvSpPr txBox="1"/>
            <p:nvPr/>
          </p:nvSpPr>
          <p:spPr>
            <a:xfrm>
              <a:off x="942806" y="5393991"/>
              <a:ext cx="1620956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1219048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Industry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329EAA2-3C49-8871-6653-3E83C6DEADE5}"/>
                </a:ext>
              </a:extLst>
            </p:cNvPr>
            <p:cNvSpPr/>
            <p:nvPr/>
          </p:nvSpPr>
          <p:spPr>
            <a:xfrm>
              <a:off x="528659" y="5298265"/>
              <a:ext cx="359152" cy="35915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36D38F7-628D-850A-57D0-E7F78E9E9CB6}"/>
                </a:ext>
              </a:extLst>
            </p:cNvPr>
            <p:cNvCxnSpPr>
              <a:cxnSpLocks/>
            </p:cNvCxnSpPr>
            <p:nvPr/>
          </p:nvCxnSpPr>
          <p:spPr>
            <a:xfrm>
              <a:off x="754999" y="5637107"/>
              <a:ext cx="2194560" cy="0"/>
            </a:xfrm>
            <a:prstGeom prst="line">
              <a:avLst/>
            </a:prstGeom>
            <a:solidFill>
              <a:schemeClr val="accent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6" name="Graphic 15" descr="Building">
              <a:extLst>
                <a:ext uri="{FF2B5EF4-FFF2-40B4-BE49-F238E27FC236}">
                  <a16:creationId xmlns:a16="http://schemas.microsoft.com/office/drawing/2014/main" id="{7E148EDA-B697-9246-E700-D402A0F94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4425" y="5344031"/>
              <a:ext cx="267620" cy="267620"/>
            </a:xfrm>
            <a:prstGeom prst="rect">
              <a:avLst/>
            </a:prstGeom>
          </p:spPr>
        </p:pic>
      </p:grp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E504D57B-0C4E-0820-D65E-64F5EFE10450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25643" y="5716329"/>
            <a:ext cx="2048947" cy="441113"/>
          </a:xfrm>
        </p:spPr>
        <p:txBody>
          <a:bodyPr anchor="t">
            <a:noAutofit/>
          </a:bodyPr>
          <a:lstStyle>
            <a:lvl1pPr marL="0" indent="0" algn="l">
              <a:buNone/>
              <a:defRPr sz="11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85" name="Text Placeholder 15">
            <a:extLst>
              <a:ext uri="{FF2B5EF4-FFF2-40B4-BE49-F238E27FC236}">
                <a16:creationId xmlns:a16="http://schemas.microsoft.com/office/drawing/2014/main" id="{0450D5F4-E1D7-36C0-56CE-C90E8F844DD5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843326" y="5716329"/>
            <a:ext cx="2048947" cy="441113"/>
          </a:xfrm>
        </p:spPr>
        <p:txBody>
          <a:bodyPr anchor="t">
            <a:noAutofit/>
          </a:bodyPr>
          <a:lstStyle>
            <a:lvl1pPr marL="0" indent="0" algn="l">
              <a:buNone/>
              <a:defRPr sz="11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86" name="Text Placeholder 15">
            <a:extLst>
              <a:ext uri="{FF2B5EF4-FFF2-40B4-BE49-F238E27FC236}">
                <a16:creationId xmlns:a16="http://schemas.microsoft.com/office/drawing/2014/main" id="{5272040A-3ACB-7AFE-AAAD-95843E7D625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899109" y="5716329"/>
            <a:ext cx="2048947" cy="441113"/>
          </a:xfrm>
        </p:spPr>
        <p:txBody>
          <a:bodyPr anchor="t">
            <a:noAutofit/>
          </a:bodyPr>
          <a:lstStyle>
            <a:lvl1pPr marL="0" indent="0" algn="l">
              <a:buNone/>
              <a:defRPr sz="11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36ABC7-C97A-D9B3-14A3-5411C6BE551C}"/>
              </a:ext>
            </a:extLst>
          </p:cNvPr>
          <p:cNvGrpSpPr/>
          <p:nvPr userDrawn="1"/>
        </p:nvGrpSpPr>
        <p:grpSpPr>
          <a:xfrm>
            <a:off x="3479141" y="5298265"/>
            <a:ext cx="2420900" cy="359152"/>
            <a:chOff x="3555341" y="5298265"/>
            <a:chExt cx="2420900" cy="35915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5A4D599-CE6B-2440-E649-4DCB3EAFE197}"/>
                </a:ext>
              </a:extLst>
            </p:cNvPr>
            <p:cNvSpPr txBox="1"/>
            <p:nvPr/>
          </p:nvSpPr>
          <p:spPr>
            <a:xfrm>
              <a:off x="3969488" y="5393991"/>
              <a:ext cx="1620956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1219048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Function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D147231-252E-B19E-1856-30155C5894FC}"/>
                </a:ext>
              </a:extLst>
            </p:cNvPr>
            <p:cNvSpPr/>
            <p:nvPr/>
          </p:nvSpPr>
          <p:spPr>
            <a:xfrm>
              <a:off x="3555341" y="5298265"/>
              <a:ext cx="359152" cy="35915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4F176F9-4695-B88C-EDBD-1F9E48D00BA5}"/>
                </a:ext>
              </a:extLst>
            </p:cNvPr>
            <p:cNvCxnSpPr>
              <a:cxnSpLocks/>
            </p:cNvCxnSpPr>
            <p:nvPr/>
          </p:nvCxnSpPr>
          <p:spPr>
            <a:xfrm>
              <a:off x="3781681" y="5637107"/>
              <a:ext cx="2194560" cy="0"/>
            </a:xfrm>
            <a:prstGeom prst="line">
              <a:avLst/>
            </a:prstGeom>
            <a:solidFill>
              <a:schemeClr val="accent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6" name="Group 439">
              <a:extLst>
                <a:ext uri="{FF2B5EF4-FFF2-40B4-BE49-F238E27FC236}">
                  <a16:creationId xmlns:a16="http://schemas.microsoft.com/office/drawing/2014/main" id="{2F2FB8C3-756B-5A63-0370-4D2269F7C5F4}"/>
                </a:ext>
              </a:extLst>
            </p:cNvPr>
            <p:cNvGrpSpPr/>
            <p:nvPr userDrawn="1"/>
          </p:nvGrpSpPr>
          <p:grpSpPr>
            <a:xfrm>
              <a:off x="3602246" y="5376604"/>
              <a:ext cx="246221" cy="194416"/>
              <a:chOff x="-2644775" y="2681288"/>
              <a:chExt cx="2366962" cy="1931987"/>
            </a:xfrm>
            <a:solidFill>
              <a:schemeClr val="bg1"/>
            </a:solidFill>
          </p:grpSpPr>
          <p:sp>
            <p:nvSpPr>
              <p:cNvPr id="37" name="Freeform 7">
                <a:extLst>
                  <a:ext uri="{FF2B5EF4-FFF2-40B4-BE49-F238E27FC236}">
                    <a16:creationId xmlns:a16="http://schemas.microsoft.com/office/drawing/2014/main" id="{4B29DB98-A86F-D954-49C7-3DD1384D86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703388" y="3184525"/>
                <a:ext cx="1425575" cy="1428750"/>
              </a:xfrm>
              <a:custGeom>
                <a:avLst/>
                <a:gdLst>
                  <a:gd name="T0" fmla="*/ 328 w 380"/>
                  <a:gd name="T1" fmla="*/ 254 h 381"/>
                  <a:gd name="T2" fmla="*/ 253 w 380"/>
                  <a:gd name="T3" fmla="*/ 53 h 381"/>
                  <a:gd name="T4" fmla="*/ 52 w 380"/>
                  <a:gd name="T5" fmla="*/ 128 h 381"/>
                  <a:gd name="T6" fmla="*/ 127 w 380"/>
                  <a:gd name="T7" fmla="*/ 329 h 381"/>
                  <a:gd name="T8" fmla="*/ 328 w 380"/>
                  <a:gd name="T9" fmla="*/ 254 h 381"/>
                  <a:gd name="T10" fmla="*/ 2 w 380"/>
                  <a:gd name="T11" fmla="*/ 240 h 381"/>
                  <a:gd name="T12" fmla="*/ 7 w 380"/>
                  <a:gd name="T13" fmla="*/ 228 h 381"/>
                  <a:gd name="T14" fmla="*/ 28 w 380"/>
                  <a:gd name="T15" fmla="*/ 220 h 381"/>
                  <a:gd name="T16" fmla="*/ 30 w 380"/>
                  <a:gd name="T17" fmla="*/ 150 h 381"/>
                  <a:gd name="T18" fmla="*/ 10 w 380"/>
                  <a:gd name="T19" fmla="*/ 140 h 381"/>
                  <a:gd name="T20" fmla="*/ 6 w 380"/>
                  <a:gd name="T21" fmla="*/ 128 h 381"/>
                  <a:gd name="T22" fmla="*/ 22 w 380"/>
                  <a:gd name="T23" fmla="*/ 92 h 381"/>
                  <a:gd name="T24" fmla="*/ 34 w 380"/>
                  <a:gd name="T25" fmla="*/ 88 h 381"/>
                  <a:gd name="T26" fmla="*/ 55 w 380"/>
                  <a:gd name="T27" fmla="*/ 97 h 381"/>
                  <a:gd name="T28" fmla="*/ 106 w 380"/>
                  <a:gd name="T29" fmla="*/ 49 h 381"/>
                  <a:gd name="T30" fmla="*/ 98 w 380"/>
                  <a:gd name="T31" fmla="*/ 28 h 381"/>
                  <a:gd name="T32" fmla="*/ 104 w 380"/>
                  <a:gd name="T33" fmla="*/ 16 h 381"/>
                  <a:gd name="T34" fmla="*/ 141 w 380"/>
                  <a:gd name="T35" fmla="*/ 2 h 381"/>
                  <a:gd name="T36" fmla="*/ 153 w 380"/>
                  <a:gd name="T37" fmla="*/ 7 h 381"/>
                  <a:gd name="T38" fmla="*/ 161 w 380"/>
                  <a:gd name="T39" fmla="*/ 29 h 381"/>
                  <a:gd name="T40" fmla="*/ 231 w 380"/>
                  <a:gd name="T41" fmla="*/ 31 h 381"/>
                  <a:gd name="T42" fmla="*/ 241 w 380"/>
                  <a:gd name="T43" fmla="*/ 11 h 381"/>
                  <a:gd name="T44" fmla="*/ 253 w 380"/>
                  <a:gd name="T45" fmla="*/ 6 h 381"/>
                  <a:gd name="T46" fmla="*/ 289 w 380"/>
                  <a:gd name="T47" fmla="*/ 23 h 381"/>
                  <a:gd name="T48" fmla="*/ 293 w 380"/>
                  <a:gd name="T49" fmla="*/ 35 h 381"/>
                  <a:gd name="T50" fmla="*/ 284 w 380"/>
                  <a:gd name="T51" fmla="*/ 55 h 381"/>
                  <a:gd name="T52" fmla="*/ 332 w 380"/>
                  <a:gd name="T53" fmla="*/ 107 h 381"/>
                  <a:gd name="T54" fmla="*/ 353 w 380"/>
                  <a:gd name="T55" fmla="*/ 99 h 381"/>
                  <a:gd name="T56" fmla="*/ 365 w 380"/>
                  <a:gd name="T57" fmla="*/ 104 h 381"/>
                  <a:gd name="T58" fmla="*/ 379 w 380"/>
                  <a:gd name="T59" fmla="*/ 142 h 381"/>
                  <a:gd name="T60" fmla="*/ 374 w 380"/>
                  <a:gd name="T61" fmla="*/ 153 h 381"/>
                  <a:gd name="T62" fmla="*/ 352 w 380"/>
                  <a:gd name="T63" fmla="*/ 161 h 381"/>
                  <a:gd name="T64" fmla="*/ 350 w 380"/>
                  <a:gd name="T65" fmla="*/ 232 h 381"/>
                  <a:gd name="T66" fmla="*/ 370 w 380"/>
                  <a:gd name="T67" fmla="*/ 241 h 381"/>
                  <a:gd name="T68" fmla="*/ 375 w 380"/>
                  <a:gd name="T69" fmla="*/ 253 h 381"/>
                  <a:gd name="T70" fmla="*/ 358 w 380"/>
                  <a:gd name="T71" fmla="*/ 290 h 381"/>
                  <a:gd name="T72" fmla="*/ 346 w 380"/>
                  <a:gd name="T73" fmla="*/ 294 h 381"/>
                  <a:gd name="T74" fmla="*/ 326 w 380"/>
                  <a:gd name="T75" fmla="*/ 285 h 381"/>
                  <a:gd name="T76" fmla="*/ 274 w 380"/>
                  <a:gd name="T77" fmla="*/ 333 h 381"/>
                  <a:gd name="T78" fmla="*/ 282 w 380"/>
                  <a:gd name="T79" fmla="*/ 354 h 381"/>
                  <a:gd name="T80" fmla="*/ 277 w 380"/>
                  <a:gd name="T81" fmla="*/ 365 h 381"/>
                  <a:gd name="T82" fmla="*/ 239 w 380"/>
                  <a:gd name="T83" fmla="*/ 379 h 381"/>
                  <a:gd name="T84" fmla="*/ 228 w 380"/>
                  <a:gd name="T85" fmla="*/ 374 h 381"/>
                  <a:gd name="T86" fmla="*/ 220 w 380"/>
                  <a:gd name="T87" fmla="*/ 353 h 381"/>
                  <a:gd name="T88" fmla="*/ 149 w 380"/>
                  <a:gd name="T89" fmla="*/ 350 h 381"/>
                  <a:gd name="T90" fmla="*/ 139 w 380"/>
                  <a:gd name="T91" fmla="*/ 371 h 381"/>
                  <a:gd name="T92" fmla="*/ 128 w 380"/>
                  <a:gd name="T93" fmla="*/ 375 h 381"/>
                  <a:gd name="T94" fmla="*/ 91 w 380"/>
                  <a:gd name="T95" fmla="*/ 359 h 381"/>
                  <a:gd name="T96" fmla="*/ 87 w 380"/>
                  <a:gd name="T97" fmla="*/ 347 h 381"/>
                  <a:gd name="T98" fmla="*/ 96 w 380"/>
                  <a:gd name="T99" fmla="*/ 326 h 381"/>
                  <a:gd name="T100" fmla="*/ 48 w 380"/>
                  <a:gd name="T101" fmla="*/ 275 h 381"/>
                  <a:gd name="T102" fmla="*/ 27 w 380"/>
                  <a:gd name="T103" fmla="*/ 282 h 381"/>
                  <a:gd name="T104" fmla="*/ 15 w 380"/>
                  <a:gd name="T105" fmla="*/ 277 h 381"/>
                  <a:gd name="T106" fmla="*/ 2 w 380"/>
                  <a:gd name="T107" fmla="*/ 24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80" h="381">
                    <a:moveTo>
                      <a:pt x="328" y="254"/>
                    </a:moveTo>
                    <a:cubicBezTo>
                      <a:pt x="363" y="178"/>
                      <a:pt x="329" y="88"/>
                      <a:pt x="253" y="53"/>
                    </a:cubicBezTo>
                    <a:cubicBezTo>
                      <a:pt x="177" y="18"/>
                      <a:pt x="87" y="52"/>
                      <a:pt x="52" y="128"/>
                    </a:cubicBezTo>
                    <a:cubicBezTo>
                      <a:pt x="17" y="204"/>
                      <a:pt x="51" y="294"/>
                      <a:pt x="127" y="329"/>
                    </a:cubicBezTo>
                    <a:cubicBezTo>
                      <a:pt x="203" y="363"/>
                      <a:pt x="293" y="330"/>
                      <a:pt x="328" y="254"/>
                    </a:cubicBezTo>
                    <a:close/>
                    <a:moveTo>
                      <a:pt x="2" y="240"/>
                    </a:moveTo>
                    <a:cubicBezTo>
                      <a:pt x="0" y="235"/>
                      <a:pt x="2" y="230"/>
                      <a:pt x="7" y="228"/>
                    </a:cubicBezTo>
                    <a:cubicBezTo>
                      <a:pt x="28" y="220"/>
                      <a:pt x="28" y="220"/>
                      <a:pt x="28" y="220"/>
                    </a:cubicBezTo>
                    <a:cubicBezTo>
                      <a:pt x="24" y="197"/>
                      <a:pt x="24" y="173"/>
                      <a:pt x="30" y="150"/>
                    </a:cubicBezTo>
                    <a:cubicBezTo>
                      <a:pt x="10" y="140"/>
                      <a:pt x="10" y="140"/>
                      <a:pt x="10" y="140"/>
                    </a:cubicBezTo>
                    <a:cubicBezTo>
                      <a:pt x="5" y="138"/>
                      <a:pt x="3" y="133"/>
                      <a:pt x="6" y="128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4" y="87"/>
                      <a:pt x="29" y="86"/>
                      <a:pt x="34" y="88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68" y="77"/>
                      <a:pt x="86" y="61"/>
                      <a:pt x="106" y="49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7" y="23"/>
                      <a:pt x="99" y="18"/>
                      <a:pt x="104" y="16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46" y="0"/>
                      <a:pt x="151" y="3"/>
                      <a:pt x="153" y="7"/>
                    </a:cubicBezTo>
                    <a:cubicBezTo>
                      <a:pt x="161" y="29"/>
                      <a:pt x="161" y="29"/>
                      <a:pt x="161" y="29"/>
                    </a:cubicBezTo>
                    <a:cubicBezTo>
                      <a:pt x="184" y="24"/>
                      <a:pt x="208" y="25"/>
                      <a:pt x="231" y="31"/>
                    </a:cubicBezTo>
                    <a:cubicBezTo>
                      <a:pt x="241" y="11"/>
                      <a:pt x="241" y="11"/>
                      <a:pt x="241" y="11"/>
                    </a:cubicBezTo>
                    <a:cubicBezTo>
                      <a:pt x="243" y="6"/>
                      <a:pt x="248" y="4"/>
                      <a:pt x="253" y="6"/>
                    </a:cubicBezTo>
                    <a:cubicBezTo>
                      <a:pt x="289" y="23"/>
                      <a:pt x="289" y="23"/>
                      <a:pt x="289" y="23"/>
                    </a:cubicBezTo>
                    <a:cubicBezTo>
                      <a:pt x="293" y="25"/>
                      <a:pt x="295" y="30"/>
                      <a:pt x="293" y="35"/>
                    </a:cubicBezTo>
                    <a:cubicBezTo>
                      <a:pt x="284" y="55"/>
                      <a:pt x="284" y="55"/>
                      <a:pt x="284" y="55"/>
                    </a:cubicBezTo>
                    <a:cubicBezTo>
                      <a:pt x="304" y="69"/>
                      <a:pt x="320" y="87"/>
                      <a:pt x="332" y="107"/>
                    </a:cubicBezTo>
                    <a:cubicBezTo>
                      <a:pt x="353" y="99"/>
                      <a:pt x="353" y="99"/>
                      <a:pt x="353" y="99"/>
                    </a:cubicBezTo>
                    <a:cubicBezTo>
                      <a:pt x="358" y="97"/>
                      <a:pt x="363" y="100"/>
                      <a:pt x="365" y="104"/>
                    </a:cubicBezTo>
                    <a:cubicBezTo>
                      <a:pt x="379" y="142"/>
                      <a:pt x="379" y="142"/>
                      <a:pt x="379" y="142"/>
                    </a:cubicBezTo>
                    <a:cubicBezTo>
                      <a:pt x="380" y="146"/>
                      <a:pt x="378" y="152"/>
                      <a:pt x="374" y="153"/>
                    </a:cubicBezTo>
                    <a:cubicBezTo>
                      <a:pt x="352" y="161"/>
                      <a:pt x="352" y="161"/>
                      <a:pt x="352" y="161"/>
                    </a:cubicBezTo>
                    <a:cubicBezTo>
                      <a:pt x="357" y="184"/>
                      <a:pt x="356" y="208"/>
                      <a:pt x="350" y="232"/>
                    </a:cubicBezTo>
                    <a:cubicBezTo>
                      <a:pt x="370" y="241"/>
                      <a:pt x="370" y="241"/>
                      <a:pt x="370" y="241"/>
                    </a:cubicBezTo>
                    <a:cubicBezTo>
                      <a:pt x="375" y="243"/>
                      <a:pt x="377" y="249"/>
                      <a:pt x="375" y="253"/>
                    </a:cubicBezTo>
                    <a:cubicBezTo>
                      <a:pt x="358" y="290"/>
                      <a:pt x="358" y="290"/>
                      <a:pt x="358" y="290"/>
                    </a:cubicBezTo>
                    <a:cubicBezTo>
                      <a:pt x="356" y="294"/>
                      <a:pt x="351" y="296"/>
                      <a:pt x="346" y="294"/>
                    </a:cubicBezTo>
                    <a:cubicBezTo>
                      <a:pt x="326" y="285"/>
                      <a:pt x="326" y="285"/>
                      <a:pt x="326" y="285"/>
                    </a:cubicBezTo>
                    <a:cubicBezTo>
                      <a:pt x="312" y="305"/>
                      <a:pt x="294" y="321"/>
                      <a:pt x="274" y="333"/>
                    </a:cubicBezTo>
                    <a:cubicBezTo>
                      <a:pt x="282" y="354"/>
                      <a:pt x="282" y="354"/>
                      <a:pt x="282" y="354"/>
                    </a:cubicBezTo>
                    <a:cubicBezTo>
                      <a:pt x="283" y="359"/>
                      <a:pt x="281" y="364"/>
                      <a:pt x="277" y="365"/>
                    </a:cubicBezTo>
                    <a:cubicBezTo>
                      <a:pt x="239" y="379"/>
                      <a:pt x="239" y="379"/>
                      <a:pt x="239" y="379"/>
                    </a:cubicBezTo>
                    <a:cubicBezTo>
                      <a:pt x="234" y="381"/>
                      <a:pt x="229" y="379"/>
                      <a:pt x="228" y="374"/>
                    </a:cubicBezTo>
                    <a:cubicBezTo>
                      <a:pt x="220" y="353"/>
                      <a:pt x="220" y="353"/>
                      <a:pt x="220" y="353"/>
                    </a:cubicBezTo>
                    <a:cubicBezTo>
                      <a:pt x="197" y="357"/>
                      <a:pt x="172" y="357"/>
                      <a:pt x="149" y="350"/>
                    </a:cubicBezTo>
                    <a:cubicBezTo>
                      <a:pt x="139" y="371"/>
                      <a:pt x="139" y="371"/>
                      <a:pt x="139" y="371"/>
                    </a:cubicBezTo>
                    <a:cubicBezTo>
                      <a:pt x="137" y="375"/>
                      <a:pt x="132" y="377"/>
                      <a:pt x="128" y="375"/>
                    </a:cubicBezTo>
                    <a:cubicBezTo>
                      <a:pt x="91" y="359"/>
                      <a:pt x="91" y="359"/>
                      <a:pt x="91" y="359"/>
                    </a:cubicBezTo>
                    <a:cubicBezTo>
                      <a:pt x="87" y="357"/>
                      <a:pt x="85" y="351"/>
                      <a:pt x="87" y="347"/>
                    </a:cubicBezTo>
                    <a:cubicBezTo>
                      <a:pt x="96" y="326"/>
                      <a:pt x="96" y="326"/>
                      <a:pt x="96" y="326"/>
                    </a:cubicBezTo>
                    <a:cubicBezTo>
                      <a:pt x="76" y="313"/>
                      <a:pt x="60" y="295"/>
                      <a:pt x="48" y="275"/>
                    </a:cubicBezTo>
                    <a:cubicBezTo>
                      <a:pt x="27" y="282"/>
                      <a:pt x="27" y="282"/>
                      <a:pt x="27" y="282"/>
                    </a:cubicBezTo>
                    <a:cubicBezTo>
                      <a:pt x="22" y="284"/>
                      <a:pt x="17" y="282"/>
                      <a:pt x="15" y="277"/>
                    </a:cubicBezTo>
                    <a:cubicBezTo>
                      <a:pt x="2" y="240"/>
                      <a:pt x="2" y="240"/>
                      <a:pt x="2" y="24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2345" tIns="31173" rIns="62345" bIns="311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04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" name="Freeform 8">
                <a:extLst>
                  <a:ext uri="{FF2B5EF4-FFF2-40B4-BE49-F238E27FC236}">
                    <a16:creationId xmlns:a16="http://schemas.microsoft.com/office/drawing/2014/main" id="{48B9D56E-F731-5F51-2D5B-EB19CFF47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39825" y="3468688"/>
                <a:ext cx="300038" cy="352425"/>
              </a:xfrm>
              <a:custGeom>
                <a:avLst/>
                <a:gdLst>
                  <a:gd name="T0" fmla="*/ 76 w 80"/>
                  <a:gd name="T1" fmla="*/ 39 h 94"/>
                  <a:gd name="T2" fmla="*/ 79 w 80"/>
                  <a:gd name="T3" fmla="*/ 50 h 94"/>
                  <a:gd name="T4" fmla="*/ 74 w 80"/>
                  <a:gd name="T5" fmla="*/ 60 h 94"/>
                  <a:gd name="T6" fmla="*/ 40 w 80"/>
                  <a:gd name="T7" fmla="*/ 94 h 94"/>
                  <a:gd name="T8" fmla="*/ 6 w 80"/>
                  <a:gd name="T9" fmla="*/ 60 h 94"/>
                  <a:gd name="T10" fmla="*/ 1 w 80"/>
                  <a:gd name="T11" fmla="*/ 50 h 94"/>
                  <a:gd name="T12" fmla="*/ 5 w 80"/>
                  <a:gd name="T13" fmla="*/ 39 h 94"/>
                  <a:gd name="T14" fmla="*/ 40 w 80"/>
                  <a:gd name="T15" fmla="*/ 0 h 94"/>
                  <a:gd name="T16" fmla="*/ 76 w 80"/>
                  <a:gd name="T17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94">
                    <a:moveTo>
                      <a:pt x="76" y="39"/>
                    </a:moveTo>
                    <a:cubicBezTo>
                      <a:pt x="79" y="40"/>
                      <a:pt x="80" y="42"/>
                      <a:pt x="79" y="50"/>
                    </a:cubicBezTo>
                    <a:cubicBezTo>
                      <a:pt x="78" y="57"/>
                      <a:pt x="76" y="59"/>
                      <a:pt x="74" y="60"/>
                    </a:cubicBezTo>
                    <a:cubicBezTo>
                      <a:pt x="68" y="80"/>
                      <a:pt x="50" y="94"/>
                      <a:pt x="40" y="94"/>
                    </a:cubicBezTo>
                    <a:cubicBezTo>
                      <a:pt x="30" y="94"/>
                      <a:pt x="12" y="80"/>
                      <a:pt x="6" y="60"/>
                    </a:cubicBezTo>
                    <a:cubicBezTo>
                      <a:pt x="4" y="60"/>
                      <a:pt x="2" y="57"/>
                      <a:pt x="1" y="50"/>
                    </a:cubicBezTo>
                    <a:cubicBezTo>
                      <a:pt x="0" y="42"/>
                      <a:pt x="2" y="40"/>
                      <a:pt x="5" y="39"/>
                    </a:cubicBezTo>
                    <a:cubicBezTo>
                      <a:pt x="6" y="17"/>
                      <a:pt x="15" y="0"/>
                      <a:pt x="40" y="0"/>
                    </a:cubicBezTo>
                    <a:cubicBezTo>
                      <a:pt x="65" y="0"/>
                      <a:pt x="74" y="17"/>
                      <a:pt x="76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2345" tIns="31173" rIns="62345" bIns="311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04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" name="Freeform 9">
                <a:extLst>
                  <a:ext uri="{FF2B5EF4-FFF2-40B4-BE49-F238E27FC236}">
                    <a16:creationId xmlns:a16="http://schemas.microsoft.com/office/drawing/2014/main" id="{FA9865CA-A177-5BAD-2D3D-361A60086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27113" y="3870325"/>
                <a:ext cx="74613" cy="187325"/>
              </a:xfrm>
              <a:custGeom>
                <a:avLst/>
                <a:gdLst>
                  <a:gd name="T0" fmla="*/ 33 w 47"/>
                  <a:gd name="T1" fmla="*/ 0 h 118"/>
                  <a:gd name="T2" fmla="*/ 47 w 47"/>
                  <a:gd name="T3" fmla="*/ 45 h 118"/>
                  <a:gd name="T4" fmla="*/ 23 w 47"/>
                  <a:gd name="T5" fmla="*/ 118 h 118"/>
                  <a:gd name="T6" fmla="*/ 0 w 47"/>
                  <a:gd name="T7" fmla="*/ 45 h 118"/>
                  <a:gd name="T8" fmla="*/ 14 w 47"/>
                  <a:gd name="T9" fmla="*/ 0 h 118"/>
                  <a:gd name="T10" fmla="*/ 23 w 47"/>
                  <a:gd name="T11" fmla="*/ 0 h 118"/>
                  <a:gd name="T12" fmla="*/ 33 w 47"/>
                  <a:gd name="T13" fmla="*/ 0 h 118"/>
                  <a:gd name="T14" fmla="*/ 33 w 47"/>
                  <a:gd name="T15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118">
                    <a:moveTo>
                      <a:pt x="33" y="0"/>
                    </a:moveTo>
                    <a:lnTo>
                      <a:pt x="47" y="45"/>
                    </a:lnTo>
                    <a:lnTo>
                      <a:pt x="23" y="118"/>
                    </a:lnTo>
                    <a:lnTo>
                      <a:pt x="0" y="45"/>
                    </a:lnTo>
                    <a:lnTo>
                      <a:pt x="14" y="0"/>
                    </a:lnTo>
                    <a:lnTo>
                      <a:pt x="23" y="0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2345" tIns="31173" rIns="62345" bIns="311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04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Freeform 10">
                <a:extLst>
                  <a:ext uri="{FF2B5EF4-FFF2-40B4-BE49-F238E27FC236}">
                    <a16:creationId xmlns:a16="http://schemas.microsoft.com/office/drawing/2014/main" id="{D4DBC23A-645B-EC44-BE93-0E79BE1EE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327150" y="3798888"/>
                <a:ext cx="674688" cy="528638"/>
              </a:xfrm>
              <a:custGeom>
                <a:avLst/>
                <a:gdLst>
                  <a:gd name="T0" fmla="*/ 0 w 180"/>
                  <a:gd name="T1" fmla="*/ 51 h 141"/>
                  <a:gd name="T2" fmla="*/ 56 w 180"/>
                  <a:gd name="T3" fmla="*/ 0 h 141"/>
                  <a:gd name="T4" fmla="*/ 90 w 180"/>
                  <a:gd name="T5" fmla="*/ 102 h 141"/>
                  <a:gd name="T6" fmla="*/ 124 w 180"/>
                  <a:gd name="T7" fmla="*/ 0 h 141"/>
                  <a:gd name="T8" fmla="*/ 180 w 180"/>
                  <a:gd name="T9" fmla="*/ 51 h 141"/>
                  <a:gd name="T10" fmla="*/ 180 w 180"/>
                  <a:gd name="T11" fmla="*/ 82 h 141"/>
                  <a:gd name="T12" fmla="*/ 92 w 180"/>
                  <a:gd name="T13" fmla="*/ 141 h 141"/>
                  <a:gd name="T14" fmla="*/ 88 w 180"/>
                  <a:gd name="T15" fmla="*/ 141 h 141"/>
                  <a:gd name="T16" fmla="*/ 0 w 180"/>
                  <a:gd name="T17" fmla="*/ 82 h 141"/>
                  <a:gd name="T18" fmla="*/ 0 w 180"/>
                  <a:gd name="T19" fmla="*/ 5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0" h="141">
                    <a:moveTo>
                      <a:pt x="0" y="51"/>
                    </a:moveTo>
                    <a:cubicBezTo>
                      <a:pt x="0" y="19"/>
                      <a:pt x="31" y="6"/>
                      <a:pt x="56" y="0"/>
                    </a:cubicBezTo>
                    <a:cubicBezTo>
                      <a:pt x="90" y="102"/>
                      <a:pt x="90" y="102"/>
                      <a:pt x="90" y="102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50" y="6"/>
                      <a:pt x="180" y="19"/>
                      <a:pt x="180" y="51"/>
                    </a:cubicBezTo>
                    <a:cubicBezTo>
                      <a:pt x="180" y="82"/>
                      <a:pt x="180" y="82"/>
                      <a:pt x="180" y="82"/>
                    </a:cubicBezTo>
                    <a:cubicBezTo>
                      <a:pt x="180" y="82"/>
                      <a:pt x="170" y="141"/>
                      <a:pt x="92" y="141"/>
                    </a:cubicBezTo>
                    <a:cubicBezTo>
                      <a:pt x="88" y="141"/>
                      <a:pt x="88" y="141"/>
                      <a:pt x="88" y="141"/>
                    </a:cubicBezTo>
                    <a:cubicBezTo>
                      <a:pt x="10" y="141"/>
                      <a:pt x="0" y="82"/>
                      <a:pt x="0" y="82"/>
                    </a:cubicBezTo>
                    <a:cubicBezTo>
                      <a:pt x="0" y="51"/>
                      <a:pt x="0" y="51"/>
                      <a:pt x="0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2345" tIns="31173" rIns="62345" bIns="311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04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" name="Freeform 11">
                <a:extLst>
                  <a:ext uri="{FF2B5EF4-FFF2-40B4-BE49-F238E27FC236}">
                    <a16:creationId xmlns:a16="http://schemas.microsoft.com/office/drawing/2014/main" id="{5A3697B4-277C-600D-6479-6E7DF3A9F1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46300" y="3295650"/>
                <a:ext cx="473075" cy="371475"/>
              </a:xfrm>
              <a:custGeom>
                <a:avLst/>
                <a:gdLst>
                  <a:gd name="T0" fmla="*/ 126 w 126"/>
                  <a:gd name="T1" fmla="*/ 36 h 99"/>
                  <a:gd name="T2" fmla="*/ 126 w 126"/>
                  <a:gd name="T3" fmla="*/ 58 h 99"/>
                  <a:gd name="T4" fmla="*/ 64 w 126"/>
                  <a:gd name="T5" fmla="*/ 99 h 99"/>
                  <a:gd name="T6" fmla="*/ 61 w 126"/>
                  <a:gd name="T7" fmla="*/ 99 h 99"/>
                  <a:gd name="T8" fmla="*/ 0 w 126"/>
                  <a:gd name="T9" fmla="*/ 58 h 99"/>
                  <a:gd name="T10" fmla="*/ 0 w 126"/>
                  <a:gd name="T11" fmla="*/ 36 h 99"/>
                  <a:gd name="T12" fmla="*/ 39 w 126"/>
                  <a:gd name="T13" fmla="*/ 0 h 99"/>
                  <a:gd name="T14" fmla="*/ 63 w 126"/>
                  <a:gd name="T15" fmla="*/ 72 h 99"/>
                  <a:gd name="T16" fmla="*/ 87 w 126"/>
                  <a:gd name="T17" fmla="*/ 0 h 99"/>
                  <a:gd name="T18" fmla="*/ 126 w 126"/>
                  <a:gd name="T19" fmla="*/ 3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" h="99">
                    <a:moveTo>
                      <a:pt x="126" y="36"/>
                    </a:moveTo>
                    <a:cubicBezTo>
                      <a:pt x="126" y="58"/>
                      <a:pt x="126" y="58"/>
                      <a:pt x="126" y="58"/>
                    </a:cubicBezTo>
                    <a:cubicBezTo>
                      <a:pt x="126" y="58"/>
                      <a:pt x="119" y="99"/>
                      <a:pt x="64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7" y="99"/>
                      <a:pt x="0" y="58"/>
                      <a:pt x="0" y="5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14"/>
                      <a:pt x="21" y="4"/>
                      <a:pt x="39" y="0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104" y="4"/>
                      <a:pt x="126" y="14"/>
                      <a:pt x="126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2345" tIns="31173" rIns="62345" bIns="311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04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Freeform 12">
                <a:extLst>
                  <a:ext uri="{FF2B5EF4-FFF2-40B4-BE49-F238E27FC236}">
                    <a16:creationId xmlns:a16="http://schemas.microsoft.com/office/drawing/2014/main" id="{57E9F297-6B4A-5F7F-093A-7AD20C4EC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939925" y="3349625"/>
                <a:ext cx="57150" cy="127000"/>
              </a:xfrm>
              <a:custGeom>
                <a:avLst/>
                <a:gdLst>
                  <a:gd name="T0" fmla="*/ 26 w 36"/>
                  <a:gd name="T1" fmla="*/ 0 h 80"/>
                  <a:gd name="T2" fmla="*/ 36 w 36"/>
                  <a:gd name="T3" fmla="*/ 30 h 80"/>
                  <a:gd name="T4" fmla="*/ 19 w 36"/>
                  <a:gd name="T5" fmla="*/ 80 h 80"/>
                  <a:gd name="T6" fmla="*/ 0 w 36"/>
                  <a:gd name="T7" fmla="*/ 30 h 80"/>
                  <a:gd name="T8" fmla="*/ 12 w 36"/>
                  <a:gd name="T9" fmla="*/ 0 h 80"/>
                  <a:gd name="T10" fmla="*/ 19 w 36"/>
                  <a:gd name="T11" fmla="*/ 0 h 80"/>
                  <a:gd name="T12" fmla="*/ 26 w 36"/>
                  <a:gd name="T13" fmla="*/ 0 h 80"/>
                  <a:gd name="T14" fmla="*/ 26 w 36"/>
                  <a:gd name="T1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80">
                    <a:moveTo>
                      <a:pt x="26" y="0"/>
                    </a:moveTo>
                    <a:lnTo>
                      <a:pt x="36" y="30"/>
                    </a:lnTo>
                    <a:lnTo>
                      <a:pt x="19" y="80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19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2345" tIns="31173" rIns="62345" bIns="311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04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" name="Freeform 13">
                <a:extLst>
                  <a:ext uri="{FF2B5EF4-FFF2-40B4-BE49-F238E27FC236}">
                    <a16:creationId xmlns:a16="http://schemas.microsoft.com/office/drawing/2014/main" id="{9B6C843B-1AF1-1ECD-A343-ABFB42670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17713" y="3067050"/>
                <a:ext cx="214313" cy="244475"/>
              </a:xfrm>
              <a:custGeom>
                <a:avLst/>
                <a:gdLst>
                  <a:gd name="T0" fmla="*/ 53 w 57"/>
                  <a:gd name="T1" fmla="*/ 27 h 65"/>
                  <a:gd name="T2" fmla="*/ 56 w 57"/>
                  <a:gd name="T3" fmla="*/ 35 h 65"/>
                  <a:gd name="T4" fmla="*/ 52 w 57"/>
                  <a:gd name="T5" fmla="*/ 42 h 65"/>
                  <a:gd name="T6" fmla="*/ 29 w 57"/>
                  <a:gd name="T7" fmla="*/ 65 h 65"/>
                  <a:gd name="T8" fmla="*/ 5 w 57"/>
                  <a:gd name="T9" fmla="*/ 42 h 65"/>
                  <a:gd name="T10" fmla="*/ 1 w 57"/>
                  <a:gd name="T11" fmla="*/ 35 h 65"/>
                  <a:gd name="T12" fmla="*/ 4 w 57"/>
                  <a:gd name="T13" fmla="*/ 27 h 65"/>
                  <a:gd name="T14" fmla="*/ 29 w 57"/>
                  <a:gd name="T15" fmla="*/ 0 h 65"/>
                  <a:gd name="T16" fmla="*/ 53 w 57"/>
                  <a:gd name="T17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65">
                    <a:moveTo>
                      <a:pt x="53" y="27"/>
                    </a:moveTo>
                    <a:cubicBezTo>
                      <a:pt x="55" y="28"/>
                      <a:pt x="57" y="29"/>
                      <a:pt x="56" y="35"/>
                    </a:cubicBezTo>
                    <a:cubicBezTo>
                      <a:pt x="55" y="40"/>
                      <a:pt x="54" y="41"/>
                      <a:pt x="52" y="42"/>
                    </a:cubicBezTo>
                    <a:cubicBezTo>
                      <a:pt x="48" y="55"/>
                      <a:pt x="36" y="65"/>
                      <a:pt x="29" y="65"/>
                    </a:cubicBezTo>
                    <a:cubicBezTo>
                      <a:pt x="22" y="65"/>
                      <a:pt x="9" y="55"/>
                      <a:pt x="5" y="42"/>
                    </a:cubicBezTo>
                    <a:cubicBezTo>
                      <a:pt x="4" y="42"/>
                      <a:pt x="2" y="40"/>
                      <a:pt x="1" y="35"/>
                    </a:cubicBezTo>
                    <a:cubicBezTo>
                      <a:pt x="0" y="29"/>
                      <a:pt x="2" y="28"/>
                      <a:pt x="4" y="27"/>
                    </a:cubicBezTo>
                    <a:cubicBezTo>
                      <a:pt x="5" y="12"/>
                      <a:pt x="11" y="0"/>
                      <a:pt x="29" y="0"/>
                    </a:cubicBezTo>
                    <a:cubicBezTo>
                      <a:pt x="46" y="0"/>
                      <a:pt x="52" y="12"/>
                      <a:pt x="53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2345" tIns="31173" rIns="62345" bIns="311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04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" name="Freeform 14">
                <a:extLst>
                  <a:ext uri="{FF2B5EF4-FFF2-40B4-BE49-F238E27FC236}">
                    <a16:creationId xmlns:a16="http://schemas.microsoft.com/office/drawing/2014/main" id="{39CCBBB3-0B6B-9B51-C5E5-B2BCD5ACB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44775" y="2681288"/>
                <a:ext cx="1309688" cy="1450975"/>
              </a:xfrm>
              <a:custGeom>
                <a:avLst/>
                <a:gdLst>
                  <a:gd name="T0" fmla="*/ 223 w 349"/>
                  <a:gd name="T1" fmla="*/ 356 h 387"/>
                  <a:gd name="T2" fmla="*/ 223 w 349"/>
                  <a:gd name="T3" fmla="*/ 378 h 387"/>
                  <a:gd name="T4" fmla="*/ 214 w 349"/>
                  <a:gd name="T5" fmla="*/ 387 h 387"/>
                  <a:gd name="T6" fmla="*/ 174 w 349"/>
                  <a:gd name="T7" fmla="*/ 387 h 387"/>
                  <a:gd name="T8" fmla="*/ 165 w 349"/>
                  <a:gd name="T9" fmla="*/ 378 h 387"/>
                  <a:gd name="T10" fmla="*/ 165 w 349"/>
                  <a:gd name="T11" fmla="*/ 356 h 387"/>
                  <a:gd name="T12" fmla="*/ 100 w 349"/>
                  <a:gd name="T13" fmla="*/ 329 h 387"/>
                  <a:gd name="T14" fmla="*/ 84 w 349"/>
                  <a:gd name="T15" fmla="*/ 345 h 387"/>
                  <a:gd name="T16" fmla="*/ 71 w 349"/>
                  <a:gd name="T17" fmla="*/ 345 h 387"/>
                  <a:gd name="T18" fmla="*/ 43 w 349"/>
                  <a:gd name="T19" fmla="*/ 316 h 387"/>
                  <a:gd name="T20" fmla="*/ 43 w 349"/>
                  <a:gd name="T21" fmla="*/ 304 h 387"/>
                  <a:gd name="T22" fmla="*/ 59 w 349"/>
                  <a:gd name="T23" fmla="*/ 288 h 387"/>
                  <a:gd name="T24" fmla="*/ 32 w 349"/>
                  <a:gd name="T25" fmla="*/ 222 h 387"/>
                  <a:gd name="T26" fmla="*/ 9 w 349"/>
                  <a:gd name="T27" fmla="*/ 222 h 387"/>
                  <a:gd name="T28" fmla="*/ 0 w 349"/>
                  <a:gd name="T29" fmla="*/ 213 h 387"/>
                  <a:gd name="T30" fmla="*/ 0 w 349"/>
                  <a:gd name="T31" fmla="*/ 173 h 387"/>
                  <a:gd name="T32" fmla="*/ 9 w 349"/>
                  <a:gd name="T33" fmla="*/ 165 h 387"/>
                  <a:gd name="T34" fmla="*/ 32 w 349"/>
                  <a:gd name="T35" fmla="*/ 165 h 387"/>
                  <a:gd name="T36" fmla="*/ 59 w 349"/>
                  <a:gd name="T37" fmla="*/ 99 h 387"/>
                  <a:gd name="T38" fmla="*/ 43 w 349"/>
                  <a:gd name="T39" fmla="*/ 83 h 387"/>
                  <a:gd name="T40" fmla="*/ 43 w 349"/>
                  <a:gd name="T41" fmla="*/ 71 h 387"/>
                  <a:gd name="T42" fmla="*/ 71 w 349"/>
                  <a:gd name="T43" fmla="*/ 42 h 387"/>
                  <a:gd name="T44" fmla="*/ 84 w 349"/>
                  <a:gd name="T45" fmla="*/ 42 h 387"/>
                  <a:gd name="T46" fmla="*/ 100 w 349"/>
                  <a:gd name="T47" fmla="*/ 58 h 387"/>
                  <a:gd name="T48" fmla="*/ 165 w 349"/>
                  <a:gd name="T49" fmla="*/ 31 h 387"/>
                  <a:gd name="T50" fmla="*/ 165 w 349"/>
                  <a:gd name="T51" fmla="*/ 8 h 387"/>
                  <a:gd name="T52" fmla="*/ 174 w 349"/>
                  <a:gd name="T53" fmla="*/ 0 h 387"/>
                  <a:gd name="T54" fmla="*/ 214 w 349"/>
                  <a:gd name="T55" fmla="*/ 0 h 387"/>
                  <a:gd name="T56" fmla="*/ 223 w 349"/>
                  <a:gd name="T57" fmla="*/ 8 h 387"/>
                  <a:gd name="T58" fmla="*/ 223 w 349"/>
                  <a:gd name="T59" fmla="*/ 31 h 387"/>
                  <a:gd name="T60" fmla="*/ 288 w 349"/>
                  <a:gd name="T61" fmla="*/ 58 h 387"/>
                  <a:gd name="T62" fmla="*/ 304 w 349"/>
                  <a:gd name="T63" fmla="*/ 42 h 387"/>
                  <a:gd name="T64" fmla="*/ 317 w 349"/>
                  <a:gd name="T65" fmla="*/ 42 h 387"/>
                  <a:gd name="T66" fmla="*/ 345 w 349"/>
                  <a:gd name="T67" fmla="*/ 71 h 387"/>
                  <a:gd name="T68" fmla="*/ 345 w 349"/>
                  <a:gd name="T69" fmla="*/ 83 h 387"/>
                  <a:gd name="T70" fmla="*/ 329 w 349"/>
                  <a:gd name="T71" fmla="*/ 99 h 387"/>
                  <a:gd name="T72" fmla="*/ 348 w 349"/>
                  <a:gd name="T73" fmla="*/ 135 h 387"/>
                  <a:gd name="T74" fmla="*/ 320 w 349"/>
                  <a:gd name="T75" fmla="*/ 155 h 387"/>
                  <a:gd name="T76" fmla="*/ 194 w 349"/>
                  <a:gd name="T77" fmla="*/ 62 h 387"/>
                  <a:gd name="T78" fmla="*/ 62 w 349"/>
                  <a:gd name="T79" fmla="*/ 193 h 387"/>
                  <a:gd name="T80" fmla="*/ 194 w 349"/>
                  <a:gd name="T81" fmla="*/ 325 h 387"/>
                  <a:gd name="T82" fmla="*/ 241 w 349"/>
                  <a:gd name="T83" fmla="*/ 316 h 387"/>
                  <a:gd name="T84" fmla="*/ 241 w 349"/>
                  <a:gd name="T85" fmla="*/ 325 h 387"/>
                  <a:gd name="T86" fmla="*/ 242 w 349"/>
                  <a:gd name="T87" fmla="*/ 351 h 387"/>
                  <a:gd name="T88" fmla="*/ 223 w 349"/>
                  <a:gd name="T89" fmla="*/ 356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49" h="387">
                    <a:moveTo>
                      <a:pt x="223" y="356"/>
                    </a:moveTo>
                    <a:cubicBezTo>
                      <a:pt x="223" y="378"/>
                      <a:pt x="223" y="378"/>
                      <a:pt x="223" y="378"/>
                    </a:cubicBezTo>
                    <a:cubicBezTo>
                      <a:pt x="223" y="383"/>
                      <a:pt x="219" y="387"/>
                      <a:pt x="214" y="387"/>
                    </a:cubicBezTo>
                    <a:cubicBezTo>
                      <a:pt x="174" y="387"/>
                      <a:pt x="174" y="387"/>
                      <a:pt x="174" y="387"/>
                    </a:cubicBezTo>
                    <a:cubicBezTo>
                      <a:pt x="169" y="387"/>
                      <a:pt x="165" y="383"/>
                      <a:pt x="165" y="378"/>
                    </a:cubicBezTo>
                    <a:cubicBezTo>
                      <a:pt x="165" y="356"/>
                      <a:pt x="165" y="356"/>
                      <a:pt x="165" y="356"/>
                    </a:cubicBezTo>
                    <a:cubicBezTo>
                      <a:pt x="141" y="352"/>
                      <a:pt x="119" y="342"/>
                      <a:pt x="100" y="329"/>
                    </a:cubicBezTo>
                    <a:cubicBezTo>
                      <a:pt x="84" y="345"/>
                      <a:pt x="84" y="345"/>
                      <a:pt x="84" y="345"/>
                    </a:cubicBezTo>
                    <a:cubicBezTo>
                      <a:pt x="80" y="348"/>
                      <a:pt x="74" y="348"/>
                      <a:pt x="71" y="345"/>
                    </a:cubicBezTo>
                    <a:cubicBezTo>
                      <a:pt x="43" y="316"/>
                      <a:pt x="43" y="316"/>
                      <a:pt x="43" y="316"/>
                    </a:cubicBezTo>
                    <a:cubicBezTo>
                      <a:pt x="39" y="313"/>
                      <a:pt x="39" y="307"/>
                      <a:pt x="43" y="304"/>
                    </a:cubicBezTo>
                    <a:cubicBezTo>
                      <a:pt x="59" y="288"/>
                      <a:pt x="59" y="288"/>
                      <a:pt x="59" y="288"/>
                    </a:cubicBezTo>
                    <a:cubicBezTo>
                      <a:pt x="45" y="269"/>
                      <a:pt x="36" y="246"/>
                      <a:pt x="32" y="222"/>
                    </a:cubicBezTo>
                    <a:cubicBezTo>
                      <a:pt x="9" y="222"/>
                      <a:pt x="9" y="222"/>
                      <a:pt x="9" y="222"/>
                    </a:cubicBezTo>
                    <a:cubicBezTo>
                      <a:pt x="4" y="222"/>
                      <a:pt x="0" y="218"/>
                      <a:pt x="0" y="213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168"/>
                      <a:pt x="4" y="165"/>
                      <a:pt x="9" y="165"/>
                    </a:cubicBezTo>
                    <a:cubicBezTo>
                      <a:pt x="32" y="165"/>
                      <a:pt x="32" y="165"/>
                      <a:pt x="32" y="165"/>
                    </a:cubicBezTo>
                    <a:cubicBezTo>
                      <a:pt x="36" y="141"/>
                      <a:pt x="45" y="118"/>
                      <a:pt x="59" y="99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39" y="80"/>
                      <a:pt x="39" y="74"/>
                      <a:pt x="43" y="71"/>
                    </a:cubicBezTo>
                    <a:cubicBezTo>
                      <a:pt x="71" y="42"/>
                      <a:pt x="71" y="42"/>
                      <a:pt x="71" y="42"/>
                    </a:cubicBezTo>
                    <a:cubicBezTo>
                      <a:pt x="74" y="39"/>
                      <a:pt x="80" y="39"/>
                      <a:pt x="84" y="42"/>
                    </a:cubicBezTo>
                    <a:cubicBezTo>
                      <a:pt x="100" y="58"/>
                      <a:pt x="100" y="58"/>
                      <a:pt x="100" y="58"/>
                    </a:cubicBezTo>
                    <a:cubicBezTo>
                      <a:pt x="119" y="45"/>
                      <a:pt x="141" y="35"/>
                      <a:pt x="165" y="31"/>
                    </a:cubicBezTo>
                    <a:cubicBezTo>
                      <a:pt x="165" y="8"/>
                      <a:pt x="165" y="8"/>
                      <a:pt x="165" y="8"/>
                    </a:cubicBezTo>
                    <a:cubicBezTo>
                      <a:pt x="165" y="4"/>
                      <a:pt x="169" y="0"/>
                      <a:pt x="174" y="0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219" y="0"/>
                      <a:pt x="223" y="4"/>
                      <a:pt x="223" y="8"/>
                    </a:cubicBezTo>
                    <a:cubicBezTo>
                      <a:pt x="223" y="31"/>
                      <a:pt x="223" y="31"/>
                      <a:pt x="223" y="31"/>
                    </a:cubicBezTo>
                    <a:cubicBezTo>
                      <a:pt x="247" y="35"/>
                      <a:pt x="269" y="45"/>
                      <a:pt x="288" y="58"/>
                    </a:cubicBezTo>
                    <a:cubicBezTo>
                      <a:pt x="304" y="42"/>
                      <a:pt x="304" y="42"/>
                      <a:pt x="304" y="42"/>
                    </a:cubicBezTo>
                    <a:cubicBezTo>
                      <a:pt x="308" y="39"/>
                      <a:pt x="313" y="39"/>
                      <a:pt x="317" y="42"/>
                    </a:cubicBezTo>
                    <a:cubicBezTo>
                      <a:pt x="345" y="71"/>
                      <a:pt x="345" y="71"/>
                      <a:pt x="345" y="71"/>
                    </a:cubicBezTo>
                    <a:cubicBezTo>
                      <a:pt x="349" y="74"/>
                      <a:pt x="349" y="80"/>
                      <a:pt x="345" y="83"/>
                    </a:cubicBezTo>
                    <a:cubicBezTo>
                      <a:pt x="329" y="99"/>
                      <a:pt x="329" y="99"/>
                      <a:pt x="329" y="99"/>
                    </a:cubicBezTo>
                    <a:cubicBezTo>
                      <a:pt x="337" y="110"/>
                      <a:pt x="343" y="122"/>
                      <a:pt x="348" y="135"/>
                    </a:cubicBezTo>
                    <a:cubicBezTo>
                      <a:pt x="338" y="141"/>
                      <a:pt x="329" y="148"/>
                      <a:pt x="320" y="155"/>
                    </a:cubicBezTo>
                    <a:cubicBezTo>
                      <a:pt x="303" y="101"/>
                      <a:pt x="253" y="62"/>
                      <a:pt x="194" y="62"/>
                    </a:cubicBezTo>
                    <a:cubicBezTo>
                      <a:pt x="121" y="62"/>
                      <a:pt x="62" y="121"/>
                      <a:pt x="62" y="193"/>
                    </a:cubicBezTo>
                    <a:cubicBezTo>
                      <a:pt x="62" y="266"/>
                      <a:pt x="121" y="325"/>
                      <a:pt x="194" y="325"/>
                    </a:cubicBezTo>
                    <a:cubicBezTo>
                      <a:pt x="210" y="325"/>
                      <a:pt x="226" y="322"/>
                      <a:pt x="241" y="316"/>
                    </a:cubicBezTo>
                    <a:cubicBezTo>
                      <a:pt x="241" y="319"/>
                      <a:pt x="241" y="322"/>
                      <a:pt x="241" y="325"/>
                    </a:cubicBezTo>
                    <a:cubicBezTo>
                      <a:pt x="241" y="334"/>
                      <a:pt x="241" y="342"/>
                      <a:pt x="242" y="351"/>
                    </a:cubicBezTo>
                    <a:cubicBezTo>
                      <a:pt x="236" y="353"/>
                      <a:pt x="229" y="355"/>
                      <a:pt x="223" y="3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2345" tIns="31173" rIns="62345" bIns="311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04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87E747-4901-56BC-95C0-C29D05093B12}"/>
              </a:ext>
            </a:extLst>
          </p:cNvPr>
          <p:cNvGrpSpPr/>
          <p:nvPr userDrawn="1"/>
        </p:nvGrpSpPr>
        <p:grpSpPr>
          <a:xfrm>
            <a:off x="6505823" y="5298265"/>
            <a:ext cx="2420900" cy="359152"/>
            <a:chOff x="6582023" y="5298265"/>
            <a:chExt cx="2420900" cy="35915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A66C8B8-C249-A44D-F697-F5E2F8D8DA0A}"/>
                </a:ext>
              </a:extLst>
            </p:cNvPr>
            <p:cNvSpPr txBox="1"/>
            <p:nvPr userDrawn="1"/>
          </p:nvSpPr>
          <p:spPr>
            <a:xfrm>
              <a:off x="6996170" y="5393991"/>
              <a:ext cx="1620956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1219048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Data Used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971E52D-9C0F-A383-FE45-D18B8D2EA285}"/>
                </a:ext>
              </a:extLst>
            </p:cNvPr>
            <p:cNvSpPr/>
            <p:nvPr userDrawn="1"/>
          </p:nvSpPr>
          <p:spPr>
            <a:xfrm>
              <a:off x="6582023" y="5298265"/>
              <a:ext cx="359152" cy="35915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F23C5CB-375E-6DF6-E9AB-22731F1876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08363" y="5637107"/>
              <a:ext cx="2194560" cy="0"/>
            </a:xfrm>
            <a:prstGeom prst="line">
              <a:avLst/>
            </a:prstGeom>
            <a:solidFill>
              <a:schemeClr val="accent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4CE2D36-6F97-7924-51B9-B1FFD738A4A8}"/>
                </a:ext>
              </a:extLst>
            </p:cNvPr>
            <p:cNvGrpSpPr/>
            <p:nvPr userDrawn="1"/>
          </p:nvGrpSpPr>
          <p:grpSpPr>
            <a:xfrm>
              <a:off x="6669741" y="5371923"/>
              <a:ext cx="183716" cy="211836"/>
              <a:chOff x="-9504233" y="-1169460"/>
              <a:chExt cx="1866900" cy="2152650"/>
            </a:xfrm>
            <a:solidFill>
              <a:schemeClr val="bg1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7313F83-3F88-12F7-F3CC-B1DF896BA371}"/>
                  </a:ext>
                </a:extLst>
              </p:cNvPr>
              <p:cNvSpPr/>
              <p:nvPr/>
            </p:nvSpPr>
            <p:spPr>
              <a:xfrm>
                <a:off x="-9504233" y="-1169460"/>
                <a:ext cx="1866900" cy="2152650"/>
              </a:xfrm>
              <a:custGeom>
                <a:avLst/>
                <a:gdLst>
                  <a:gd name="connsiteX0" fmla="*/ 1823529 w 1866900"/>
                  <a:gd name="connsiteY0" fmla="*/ 2151063 h 2152650"/>
                  <a:gd name="connsiteX1" fmla="*/ 515429 w 1866900"/>
                  <a:gd name="connsiteY1" fmla="*/ 2151063 h 2152650"/>
                  <a:gd name="connsiteX2" fmla="*/ 473519 w 1866900"/>
                  <a:gd name="connsiteY2" fmla="*/ 2010728 h 2152650"/>
                  <a:gd name="connsiteX3" fmla="*/ 473519 w 1866900"/>
                  <a:gd name="connsiteY3" fmla="*/ 1947228 h 2152650"/>
                  <a:gd name="connsiteX4" fmla="*/ 441769 w 1866900"/>
                  <a:gd name="connsiteY4" fmla="*/ 1916113 h 2152650"/>
                  <a:gd name="connsiteX5" fmla="*/ 324294 w 1866900"/>
                  <a:gd name="connsiteY5" fmla="*/ 1916748 h 2152650"/>
                  <a:gd name="connsiteX6" fmla="*/ 239204 w 1866900"/>
                  <a:gd name="connsiteY6" fmla="*/ 1829117 h 2152650"/>
                  <a:gd name="connsiteX7" fmla="*/ 239839 w 1866900"/>
                  <a:gd name="connsiteY7" fmla="*/ 1711642 h 2152650"/>
                  <a:gd name="connsiteX8" fmla="*/ 209994 w 1866900"/>
                  <a:gd name="connsiteY8" fmla="*/ 1681163 h 2152650"/>
                  <a:gd name="connsiteX9" fmla="*/ 76644 w 1866900"/>
                  <a:gd name="connsiteY9" fmla="*/ 1681163 h 2152650"/>
                  <a:gd name="connsiteX10" fmla="*/ 38544 w 1866900"/>
                  <a:gd name="connsiteY10" fmla="*/ 1670367 h 2152650"/>
                  <a:gd name="connsiteX11" fmla="*/ 5524 w 1866900"/>
                  <a:gd name="connsiteY11" fmla="*/ 1587183 h 2152650"/>
                  <a:gd name="connsiteX12" fmla="*/ 4889 w 1866900"/>
                  <a:gd name="connsiteY12" fmla="*/ 130492 h 2152650"/>
                  <a:gd name="connsiteX13" fmla="*/ 44259 w 1866900"/>
                  <a:gd name="connsiteY13" fmla="*/ 4763 h 2152650"/>
                  <a:gd name="connsiteX14" fmla="*/ 1352359 w 1866900"/>
                  <a:gd name="connsiteY14" fmla="*/ 4763 h 2152650"/>
                  <a:gd name="connsiteX15" fmla="*/ 1394269 w 1866900"/>
                  <a:gd name="connsiteY15" fmla="*/ 148273 h 2152650"/>
                  <a:gd name="connsiteX16" fmla="*/ 1394269 w 1866900"/>
                  <a:gd name="connsiteY16" fmla="*/ 208597 h 2152650"/>
                  <a:gd name="connsiteX17" fmla="*/ 1426019 w 1866900"/>
                  <a:gd name="connsiteY17" fmla="*/ 239713 h 2152650"/>
                  <a:gd name="connsiteX18" fmla="*/ 1543494 w 1866900"/>
                  <a:gd name="connsiteY18" fmla="*/ 239078 h 2152650"/>
                  <a:gd name="connsiteX19" fmla="*/ 1628584 w 1866900"/>
                  <a:gd name="connsiteY19" fmla="*/ 326708 h 2152650"/>
                  <a:gd name="connsiteX20" fmla="*/ 1627949 w 1866900"/>
                  <a:gd name="connsiteY20" fmla="*/ 444182 h 2152650"/>
                  <a:gd name="connsiteX21" fmla="*/ 1657794 w 1866900"/>
                  <a:gd name="connsiteY21" fmla="*/ 474663 h 2152650"/>
                  <a:gd name="connsiteX22" fmla="*/ 1791144 w 1866900"/>
                  <a:gd name="connsiteY22" fmla="*/ 474663 h 2152650"/>
                  <a:gd name="connsiteX23" fmla="*/ 1829244 w 1866900"/>
                  <a:gd name="connsiteY23" fmla="*/ 485457 h 2152650"/>
                  <a:gd name="connsiteX24" fmla="*/ 1862264 w 1866900"/>
                  <a:gd name="connsiteY24" fmla="*/ 568008 h 2152650"/>
                  <a:gd name="connsiteX25" fmla="*/ 1862264 w 1866900"/>
                  <a:gd name="connsiteY25" fmla="*/ 2018983 h 2152650"/>
                  <a:gd name="connsiteX26" fmla="*/ 1823529 w 1866900"/>
                  <a:gd name="connsiteY26" fmla="*/ 2151063 h 2152650"/>
                  <a:gd name="connsiteX27" fmla="*/ 604964 w 1866900"/>
                  <a:gd name="connsiteY27" fmla="*/ 1312228 h 2152650"/>
                  <a:gd name="connsiteX28" fmla="*/ 604964 w 1866900"/>
                  <a:gd name="connsiteY28" fmla="*/ 1968817 h 2152650"/>
                  <a:gd name="connsiteX29" fmla="*/ 651954 w 1866900"/>
                  <a:gd name="connsiteY29" fmla="*/ 2016442 h 2152650"/>
                  <a:gd name="connsiteX30" fmla="*/ 1686369 w 1866900"/>
                  <a:gd name="connsiteY30" fmla="*/ 2016442 h 2152650"/>
                  <a:gd name="connsiteX31" fmla="*/ 1731454 w 1866900"/>
                  <a:gd name="connsiteY31" fmla="*/ 1972628 h 2152650"/>
                  <a:gd name="connsiteX32" fmla="*/ 1731454 w 1866900"/>
                  <a:gd name="connsiteY32" fmla="*/ 655638 h 2152650"/>
                  <a:gd name="connsiteX33" fmla="*/ 1684464 w 1866900"/>
                  <a:gd name="connsiteY33" fmla="*/ 608013 h 2152650"/>
                  <a:gd name="connsiteX34" fmla="*/ 650049 w 1866900"/>
                  <a:gd name="connsiteY34" fmla="*/ 608013 h 2152650"/>
                  <a:gd name="connsiteX35" fmla="*/ 604964 w 1866900"/>
                  <a:gd name="connsiteY35" fmla="*/ 651828 h 2152650"/>
                  <a:gd name="connsiteX36" fmla="*/ 604964 w 1866900"/>
                  <a:gd name="connsiteY36" fmla="*/ 1312228 h 2152650"/>
                  <a:gd name="connsiteX37" fmla="*/ 137604 w 1866900"/>
                  <a:gd name="connsiteY37" fmla="*/ 842327 h 2152650"/>
                  <a:gd name="connsiteX38" fmla="*/ 137604 w 1866900"/>
                  <a:gd name="connsiteY38" fmla="*/ 842327 h 2152650"/>
                  <a:gd name="connsiteX39" fmla="*/ 136969 w 1866900"/>
                  <a:gd name="connsiteY39" fmla="*/ 1514793 h 2152650"/>
                  <a:gd name="connsiteX40" fmla="*/ 167449 w 1866900"/>
                  <a:gd name="connsiteY40" fmla="*/ 1547178 h 2152650"/>
                  <a:gd name="connsiteX41" fmla="*/ 239839 w 1866900"/>
                  <a:gd name="connsiteY41" fmla="*/ 1477328 h 2152650"/>
                  <a:gd name="connsiteX42" fmla="*/ 239839 w 1866900"/>
                  <a:gd name="connsiteY42" fmla="*/ 398463 h 2152650"/>
                  <a:gd name="connsiteX43" fmla="*/ 241109 w 1866900"/>
                  <a:gd name="connsiteY43" fmla="*/ 306388 h 2152650"/>
                  <a:gd name="connsiteX44" fmla="*/ 316039 w 1866900"/>
                  <a:gd name="connsiteY44" fmla="*/ 239078 h 2152650"/>
                  <a:gd name="connsiteX45" fmla="*/ 1201229 w 1866900"/>
                  <a:gd name="connsiteY45" fmla="*/ 239078 h 2152650"/>
                  <a:gd name="connsiteX46" fmla="*/ 1263459 w 1866900"/>
                  <a:gd name="connsiteY46" fmla="*/ 174308 h 2152650"/>
                  <a:gd name="connsiteX47" fmla="*/ 1225359 w 1866900"/>
                  <a:gd name="connsiteY47" fmla="*/ 138113 h 2152650"/>
                  <a:gd name="connsiteX48" fmla="*/ 175069 w 1866900"/>
                  <a:gd name="connsiteY48" fmla="*/ 138113 h 2152650"/>
                  <a:gd name="connsiteX49" fmla="*/ 136334 w 1866900"/>
                  <a:gd name="connsiteY49" fmla="*/ 175578 h 2152650"/>
                  <a:gd name="connsiteX50" fmla="*/ 137604 w 1866900"/>
                  <a:gd name="connsiteY50" fmla="*/ 842327 h 2152650"/>
                  <a:gd name="connsiteX51" fmla="*/ 371284 w 1866900"/>
                  <a:gd name="connsiteY51" fmla="*/ 1079183 h 2152650"/>
                  <a:gd name="connsiteX52" fmla="*/ 371284 w 1866900"/>
                  <a:gd name="connsiteY52" fmla="*/ 1714183 h 2152650"/>
                  <a:gd name="connsiteX53" fmla="*/ 442404 w 1866900"/>
                  <a:gd name="connsiteY53" fmla="*/ 1782763 h 2152650"/>
                  <a:gd name="connsiteX54" fmla="*/ 474154 w 1866900"/>
                  <a:gd name="connsiteY54" fmla="*/ 1747838 h 2152650"/>
                  <a:gd name="connsiteX55" fmla="*/ 473519 w 1866900"/>
                  <a:gd name="connsiteY55" fmla="*/ 1522413 h 2152650"/>
                  <a:gd name="connsiteX56" fmla="*/ 473519 w 1866900"/>
                  <a:gd name="connsiteY56" fmla="*/ 567373 h 2152650"/>
                  <a:gd name="connsiteX57" fmla="*/ 565594 w 1866900"/>
                  <a:gd name="connsiteY57" fmla="*/ 473393 h 2152650"/>
                  <a:gd name="connsiteX58" fmla="*/ 1251394 w 1866900"/>
                  <a:gd name="connsiteY58" fmla="*/ 474028 h 2152650"/>
                  <a:gd name="connsiteX59" fmla="*/ 1460944 w 1866900"/>
                  <a:gd name="connsiteY59" fmla="*/ 474663 h 2152650"/>
                  <a:gd name="connsiteX60" fmla="*/ 1498409 w 1866900"/>
                  <a:gd name="connsiteY60" fmla="*/ 435928 h 2152650"/>
                  <a:gd name="connsiteX61" fmla="*/ 1498409 w 1866900"/>
                  <a:gd name="connsiteY61" fmla="*/ 416878 h 2152650"/>
                  <a:gd name="connsiteX62" fmla="*/ 1455864 w 1866900"/>
                  <a:gd name="connsiteY62" fmla="*/ 373698 h 2152650"/>
                  <a:gd name="connsiteX63" fmla="*/ 415099 w 1866900"/>
                  <a:gd name="connsiteY63" fmla="*/ 373698 h 2152650"/>
                  <a:gd name="connsiteX64" fmla="*/ 371919 w 1866900"/>
                  <a:gd name="connsiteY64" fmla="*/ 418782 h 2152650"/>
                  <a:gd name="connsiteX65" fmla="*/ 371284 w 1866900"/>
                  <a:gd name="connsiteY65" fmla="*/ 1079183 h 2152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866900" h="2152650">
                    <a:moveTo>
                      <a:pt x="1823529" y="2151063"/>
                    </a:moveTo>
                    <a:cubicBezTo>
                      <a:pt x="1387284" y="2151063"/>
                      <a:pt x="951674" y="2151063"/>
                      <a:pt x="515429" y="2151063"/>
                    </a:cubicBezTo>
                    <a:cubicBezTo>
                      <a:pt x="463994" y="2115503"/>
                      <a:pt x="474789" y="2061528"/>
                      <a:pt x="473519" y="2010728"/>
                    </a:cubicBezTo>
                    <a:cubicBezTo>
                      <a:pt x="472884" y="1989773"/>
                      <a:pt x="471614" y="1968183"/>
                      <a:pt x="473519" y="1947228"/>
                    </a:cubicBezTo>
                    <a:cubicBezTo>
                      <a:pt x="476059" y="1922463"/>
                      <a:pt x="463994" y="1915478"/>
                      <a:pt x="441769" y="1916113"/>
                    </a:cubicBezTo>
                    <a:cubicBezTo>
                      <a:pt x="402399" y="1916748"/>
                      <a:pt x="363029" y="1914208"/>
                      <a:pt x="324294" y="1916748"/>
                    </a:cubicBezTo>
                    <a:cubicBezTo>
                      <a:pt x="266509" y="1921192"/>
                      <a:pt x="237299" y="1884998"/>
                      <a:pt x="239204" y="1829117"/>
                    </a:cubicBezTo>
                    <a:cubicBezTo>
                      <a:pt x="240474" y="1789748"/>
                      <a:pt x="238569" y="1751013"/>
                      <a:pt x="239839" y="1711642"/>
                    </a:cubicBezTo>
                    <a:cubicBezTo>
                      <a:pt x="240474" y="1689417"/>
                      <a:pt x="230949" y="1681163"/>
                      <a:pt x="209994" y="1681163"/>
                    </a:cubicBezTo>
                    <a:cubicBezTo>
                      <a:pt x="165544" y="1681798"/>
                      <a:pt x="121094" y="1682433"/>
                      <a:pt x="76644" y="1681163"/>
                    </a:cubicBezTo>
                    <a:cubicBezTo>
                      <a:pt x="63944" y="1680528"/>
                      <a:pt x="49974" y="1676083"/>
                      <a:pt x="38544" y="1670367"/>
                    </a:cubicBezTo>
                    <a:cubicBezTo>
                      <a:pt x="3619" y="1652588"/>
                      <a:pt x="5524" y="1618933"/>
                      <a:pt x="5524" y="1587183"/>
                    </a:cubicBezTo>
                    <a:cubicBezTo>
                      <a:pt x="5524" y="1101408"/>
                      <a:pt x="5524" y="616268"/>
                      <a:pt x="4889" y="130492"/>
                    </a:cubicBezTo>
                    <a:cubicBezTo>
                      <a:pt x="4889" y="84138"/>
                      <a:pt x="444" y="37148"/>
                      <a:pt x="44259" y="4763"/>
                    </a:cubicBezTo>
                    <a:cubicBezTo>
                      <a:pt x="480504" y="4763"/>
                      <a:pt x="916114" y="4763"/>
                      <a:pt x="1352359" y="4763"/>
                    </a:cubicBezTo>
                    <a:cubicBezTo>
                      <a:pt x="1404429" y="41593"/>
                      <a:pt x="1392999" y="96838"/>
                      <a:pt x="1394269" y="148273"/>
                    </a:cubicBezTo>
                    <a:cubicBezTo>
                      <a:pt x="1394904" y="168593"/>
                      <a:pt x="1396174" y="188278"/>
                      <a:pt x="1394269" y="208597"/>
                    </a:cubicBezTo>
                    <a:cubicBezTo>
                      <a:pt x="1391729" y="233363"/>
                      <a:pt x="1403794" y="240347"/>
                      <a:pt x="1426019" y="239713"/>
                    </a:cubicBezTo>
                    <a:cubicBezTo>
                      <a:pt x="1465389" y="239078"/>
                      <a:pt x="1504759" y="242253"/>
                      <a:pt x="1543494" y="239078"/>
                    </a:cubicBezTo>
                    <a:cubicBezTo>
                      <a:pt x="1600644" y="234633"/>
                      <a:pt x="1631124" y="270828"/>
                      <a:pt x="1628584" y="326708"/>
                    </a:cubicBezTo>
                    <a:cubicBezTo>
                      <a:pt x="1627314" y="366078"/>
                      <a:pt x="1629219" y="404813"/>
                      <a:pt x="1627949" y="444182"/>
                    </a:cubicBezTo>
                    <a:cubicBezTo>
                      <a:pt x="1627314" y="466407"/>
                      <a:pt x="1636204" y="474663"/>
                      <a:pt x="1657794" y="474663"/>
                    </a:cubicBezTo>
                    <a:cubicBezTo>
                      <a:pt x="1702244" y="474028"/>
                      <a:pt x="1746694" y="473393"/>
                      <a:pt x="1791144" y="474663"/>
                    </a:cubicBezTo>
                    <a:cubicBezTo>
                      <a:pt x="1803844" y="475298"/>
                      <a:pt x="1817814" y="479743"/>
                      <a:pt x="1829244" y="485457"/>
                    </a:cubicBezTo>
                    <a:cubicBezTo>
                      <a:pt x="1864804" y="502603"/>
                      <a:pt x="1862264" y="536893"/>
                      <a:pt x="1862264" y="568008"/>
                    </a:cubicBezTo>
                    <a:cubicBezTo>
                      <a:pt x="1862264" y="1051878"/>
                      <a:pt x="1862264" y="1535113"/>
                      <a:pt x="1862264" y="2018983"/>
                    </a:cubicBezTo>
                    <a:cubicBezTo>
                      <a:pt x="1862899" y="2067242"/>
                      <a:pt x="1869249" y="2116773"/>
                      <a:pt x="1823529" y="2151063"/>
                    </a:cubicBezTo>
                    <a:close/>
                    <a:moveTo>
                      <a:pt x="604964" y="1312228"/>
                    </a:moveTo>
                    <a:cubicBezTo>
                      <a:pt x="604964" y="1531303"/>
                      <a:pt x="604964" y="1750378"/>
                      <a:pt x="604964" y="1968817"/>
                    </a:cubicBezTo>
                    <a:cubicBezTo>
                      <a:pt x="604964" y="2016442"/>
                      <a:pt x="604964" y="2016442"/>
                      <a:pt x="651954" y="2016442"/>
                    </a:cubicBezTo>
                    <a:cubicBezTo>
                      <a:pt x="996759" y="2016442"/>
                      <a:pt x="1341564" y="2016442"/>
                      <a:pt x="1686369" y="2016442"/>
                    </a:cubicBezTo>
                    <a:cubicBezTo>
                      <a:pt x="1730819" y="2016442"/>
                      <a:pt x="1731454" y="2015808"/>
                      <a:pt x="1731454" y="1972628"/>
                    </a:cubicBezTo>
                    <a:cubicBezTo>
                      <a:pt x="1731454" y="1533843"/>
                      <a:pt x="1731454" y="1094423"/>
                      <a:pt x="1731454" y="655638"/>
                    </a:cubicBezTo>
                    <a:cubicBezTo>
                      <a:pt x="1731454" y="608013"/>
                      <a:pt x="1731454" y="608013"/>
                      <a:pt x="1684464" y="608013"/>
                    </a:cubicBezTo>
                    <a:cubicBezTo>
                      <a:pt x="1339659" y="608013"/>
                      <a:pt x="994854" y="608013"/>
                      <a:pt x="650049" y="608013"/>
                    </a:cubicBezTo>
                    <a:cubicBezTo>
                      <a:pt x="605599" y="608013"/>
                      <a:pt x="604964" y="608648"/>
                      <a:pt x="604964" y="651828"/>
                    </a:cubicBezTo>
                    <a:cubicBezTo>
                      <a:pt x="604964" y="872173"/>
                      <a:pt x="605599" y="1092518"/>
                      <a:pt x="604964" y="1312228"/>
                    </a:cubicBezTo>
                    <a:close/>
                    <a:moveTo>
                      <a:pt x="137604" y="842327"/>
                    </a:moveTo>
                    <a:cubicBezTo>
                      <a:pt x="137604" y="842327"/>
                      <a:pt x="137604" y="842327"/>
                      <a:pt x="137604" y="842327"/>
                    </a:cubicBezTo>
                    <a:cubicBezTo>
                      <a:pt x="137604" y="1066483"/>
                      <a:pt x="137604" y="1290638"/>
                      <a:pt x="136969" y="1514793"/>
                    </a:cubicBezTo>
                    <a:cubicBezTo>
                      <a:pt x="136969" y="1538288"/>
                      <a:pt x="144589" y="1547813"/>
                      <a:pt x="167449" y="1547178"/>
                    </a:cubicBezTo>
                    <a:cubicBezTo>
                      <a:pt x="250634" y="1545908"/>
                      <a:pt x="239839" y="1556068"/>
                      <a:pt x="239839" y="1477328"/>
                    </a:cubicBezTo>
                    <a:cubicBezTo>
                      <a:pt x="240474" y="1117918"/>
                      <a:pt x="239839" y="757873"/>
                      <a:pt x="239839" y="398463"/>
                    </a:cubicBezTo>
                    <a:cubicBezTo>
                      <a:pt x="239839" y="367983"/>
                      <a:pt x="238569" y="336868"/>
                      <a:pt x="241109" y="306388"/>
                    </a:cubicBezTo>
                    <a:cubicBezTo>
                      <a:pt x="245554" y="259397"/>
                      <a:pt x="269049" y="239078"/>
                      <a:pt x="316039" y="239078"/>
                    </a:cubicBezTo>
                    <a:cubicBezTo>
                      <a:pt x="611314" y="239078"/>
                      <a:pt x="905954" y="239078"/>
                      <a:pt x="1201229" y="239078"/>
                    </a:cubicBezTo>
                    <a:cubicBezTo>
                      <a:pt x="1264729" y="239078"/>
                      <a:pt x="1263459" y="239078"/>
                      <a:pt x="1263459" y="174308"/>
                    </a:cubicBezTo>
                    <a:cubicBezTo>
                      <a:pt x="1263459" y="145733"/>
                      <a:pt x="1252029" y="138113"/>
                      <a:pt x="1225359" y="138113"/>
                    </a:cubicBezTo>
                    <a:cubicBezTo>
                      <a:pt x="875474" y="138748"/>
                      <a:pt x="524954" y="138748"/>
                      <a:pt x="175069" y="138113"/>
                    </a:cubicBezTo>
                    <a:cubicBezTo>
                      <a:pt x="147129" y="138113"/>
                      <a:pt x="135699" y="145098"/>
                      <a:pt x="136334" y="175578"/>
                    </a:cubicBezTo>
                    <a:cubicBezTo>
                      <a:pt x="138239" y="397828"/>
                      <a:pt x="137604" y="620078"/>
                      <a:pt x="137604" y="842327"/>
                    </a:cubicBezTo>
                    <a:close/>
                    <a:moveTo>
                      <a:pt x="371284" y="1079183"/>
                    </a:moveTo>
                    <a:cubicBezTo>
                      <a:pt x="371284" y="1290638"/>
                      <a:pt x="371284" y="1502093"/>
                      <a:pt x="371284" y="1714183"/>
                    </a:cubicBezTo>
                    <a:cubicBezTo>
                      <a:pt x="371284" y="1789113"/>
                      <a:pt x="361124" y="1780858"/>
                      <a:pt x="442404" y="1782763"/>
                    </a:cubicBezTo>
                    <a:cubicBezTo>
                      <a:pt x="467804" y="1783398"/>
                      <a:pt x="474789" y="1771967"/>
                      <a:pt x="474154" y="1747838"/>
                    </a:cubicBezTo>
                    <a:cubicBezTo>
                      <a:pt x="472884" y="1672908"/>
                      <a:pt x="473519" y="1597343"/>
                      <a:pt x="473519" y="1522413"/>
                    </a:cubicBezTo>
                    <a:cubicBezTo>
                      <a:pt x="473519" y="1204278"/>
                      <a:pt x="474154" y="885508"/>
                      <a:pt x="473519" y="567373"/>
                    </a:cubicBezTo>
                    <a:cubicBezTo>
                      <a:pt x="473519" y="506413"/>
                      <a:pt x="493204" y="472757"/>
                      <a:pt x="565594" y="473393"/>
                    </a:cubicBezTo>
                    <a:cubicBezTo>
                      <a:pt x="794194" y="475932"/>
                      <a:pt x="1022794" y="474028"/>
                      <a:pt x="1251394" y="474028"/>
                    </a:cubicBezTo>
                    <a:cubicBezTo>
                      <a:pt x="1321244" y="474028"/>
                      <a:pt x="1391094" y="472757"/>
                      <a:pt x="1460944" y="474663"/>
                    </a:cubicBezTo>
                    <a:cubicBezTo>
                      <a:pt x="1490154" y="475298"/>
                      <a:pt x="1502219" y="464503"/>
                      <a:pt x="1498409" y="435928"/>
                    </a:cubicBezTo>
                    <a:cubicBezTo>
                      <a:pt x="1497774" y="429578"/>
                      <a:pt x="1498409" y="423228"/>
                      <a:pt x="1498409" y="416878"/>
                    </a:cubicBezTo>
                    <a:cubicBezTo>
                      <a:pt x="1498409" y="375603"/>
                      <a:pt x="1497139" y="373698"/>
                      <a:pt x="1455864" y="373698"/>
                    </a:cubicBezTo>
                    <a:cubicBezTo>
                      <a:pt x="1109154" y="373698"/>
                      <a:pt x="761809" y="373698"/>
                      <a:pt x="415099" y="373698"/>
                    </a:cubicBezTo>
                    <a:cubicBezTo>
                      <a:pt x="372554" y="373698"/>
                      <a:pt x="371919" y="374333"/>
                      <a:pt x="371919" y="418782"/>
                    </a:cubicBezTo>
                    <a:cubicBezTo>
                      <a:pt x="370649" y="639128"/>
                      <a:pt x="371284" y="858838"/>
                      <a:pt x="371284" y="10791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0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F09E040-13DE-3E20-2B8C-64CDB2E82385}"/>
                  </a:ext>
                </a:extLst>
              </p:cNvPr>
              <p:cNvSpPr/>
              <p:nvPr/>
            </p:nvSpPr>
            <p:spPr>
              <a:xfrm>
                <a:off x="-8708464" y="88476"/>
                <a:ext cx="742950" cy="95250"/>
              </a:xfrm>
              <a:custGeom>
                <a:avLst/>
                <a:gdLst>
                  <a:gd name="connsiteX0" fmla="*/ 370535 w 742950"/>
                  <a:gd name="connsiteY0" fmla="*/ 90488 h 95250"/>
                  <a:gd name="connsiteX1" fmla="*/ 56845 w 742950"/>
                  <a:gd name="connsiteY1" fmla="*/ 90488 h 95250"/>
                  <a:gd name="connsiteX2" fmla="*/ 4775 w 742950"/>
                  <a:gd name="connsiteY2" fmla="*/ 51752 h 95250"/>
                  <a:gd name="connsiteX3" fmla="*/ 57481 w 742950"/>
                  <a:gd name="connsiteY3" fmla="*/ 4763 h 95250"/>
                  <a:gd name="connsiteX4" fmla="*/ 688671 w 742950"/>
                  <a:gd name="connsiteY4" fmla="*/ 4763 h 95250"/>
                  <a:gd name="connsiteX5" fmla="*/ 741375 w 742950"/>
                  <a:gd name="connsiteY5" fmla="*/ 49847 h 95250"/>
                  <a:gd name="connsiteX6" fmla="*/ 690575 w 742950"/>
                  <a:gd name="connsiteY6" fmla="*/ 90488 h 95250"/>
                  <a:gd name="connsiteX7" fmla="*/ 370535 w 742950"/>
                  <a:gd name="connsiteY7" fmla="*/ 90488 h 95250"/>
                  <a:gd name="connsiteX8" fmla="*/ 370535 w 742950"/>
                  <a:gd name="connsiteY8" fmla="*/ 90488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2950" h="95250">
                    <a:moveTo>
                      <a:pt x="370535" y="90488"/>
                    </a:moveTo>
                    <a:cubicBezTo>
                      <a:pt x="265760" y="90488"/>
                      <a:pt x="160985" y="90488"/>
                      <a:pt x="56845" y="90488"/>
                    </a:cubicBezTo>
                    <a:cubicBezTo>
                      <a:pt x="24460" y="90488"/>
                      <a:pt x="6045" y="75247"/>
                      <a:pt x="4775" y="51752"/>
                    </a:cubicBezTo>
                    <a:cubicBezTo>
                      <a:pt x="4140" y="26352"/>
                      <a:pt x="27000" y="4763"/>
                      <a:pt x="57481" y="4763"/>
                    </a:cubicBezTo>
                    <a:cubicBezTo>
                      <a:pt x="267665" y="4763"/>
                      <a:pt x="477850" y="4763"/>
                      <a:pt x="688671" y="4763"/>
                    </a:cubicBezTo>
                    <a:cubicBezTo>
                      <a:pt x="714706" y="4763"/>
                      <a:pt x="741375" y="28257"/>
                      <a:pt x="741375" y="49847"/>
                    </a:cubicBezTo>
                    <a:cubicBezTo>
                      <a:pt x="741375" y="71438"/>
                      <a:pt x="719785" y="90488"/>
                      <a:pt x="690575" y="90488"/>
                    </a:cubicBezTo>
                    <a:cubicBezTo>
                      <a:pt x="583896" y="90488"/>
                      <a:pt x="477215" y="90488"/>
                      <a:pt x="370535" y="90488"/>
                    </a:cubicBezTo>
                    <a:cubicBezTo>
                      <a:pt x="370535" y="90488"/>
                      <a:pt x="370535" y="90488"/>
                      <a:pt x="370535" y="904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0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A8A4B1C-36A1-9F06-09ED-F5D36EC63D32}"/>
                  </a:ext>
                </a:extLst>
              </p:cNvPr>
              <p:cNvSpPr/>
              <p:nvPr/>
            </p:nvSpPr>
            <p:spPr>
              <a:xfrm>
                <a:off x="-8707831" y="272626"/>
                <a:ext cx="742950" cy="88900"/>
              </a:xfrm>
              <a:custGeom>
                <a:avLst/>
                <a:gdLst>
                  <a:gd name="connsiteX0" fmla="*/ 370537 w 742950"/>
                  <a:gd name="connsiteY0" fmla="*/ 89852 h 88900"/>
                  <a:gd name="connsiteX1" fmla="*/ 56212 w 742950"/>
                  <a:gd name="connsiteY1" fmla="*/ 89852 h 88900"/>
                  <a:gd name="connsiteX2" fmla="*/ 4777 w 742950"/>
                  <a:gd name="connsiteY2" fmla="*/ 47307 h 88900"/>
                  <a:gd name="connsiteX3" fmla="*/ 56847 w 742950"/>
                  <a:gd name="connsiteY3" fmla="*/ 4763 h 88900"/>
                  <a:gd name="connsiteX4" fmla="*/ 684862 w 742950"/>
                  <a:gd name="connsiteY4" fmla="*/ 4763 h 88900"/>
                  <a:gd name="connsiteX5" fmla="*/ 740107 w 742950"/>
                  <a:gd name="connsiteY5" fmla="*/ 47942 h 88900"/>
                  <a:gd name="connsiteX6" fmla="*/ 686767 w 742950"/>
                  <a:gd name="connsiteY6" fmla="*/ 89852 h 88900"/>
                  <a:gd name="connsiteX7" fmla="*/ 370537 w 742950"/>
                  <a:gd name="connsiteY7" fmla="*/ 89852 h 88900"/>
                  <a:gd name="connsiteX8" fmla="*/ 370537 w 742950"/>
                  <a:gd name="connsiteY8" fmla="*/ 89852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2950" h="88900">
                    <a:moveTo>
                      <a:pt x="370537" y="89852"/>
                    </a:moveTo>
                    <a:cubicBezTo>
                      <a:pt x="265762" y="89852"/>
                      <a:pt x="160987" y="89852"/>
                      <a:pt x="56212" y="89852"/>
                    </a:cubicBezTo>
                    <a:cubicBezTo>
                      <a:pt x="23827" y="89852"/>
                      <a:pt x="4142" y="72707"/>
                      <a:pt x="4777" y="47307"/>
                    </a:cubicBezTo>
                    <a:cubicBezTo>
                      <a:pt x="4777" y="22542"/>
                      <a:pt x="25732" y="4763"/>
                      <a:pt x="56847" y="4763"/>
                    </a:cubicBezTo>
                    <a:cubicBezTo>
                      <a:pt x="266398" y="4763"/>
                      <a:pt x="475948" y="4763"/>
                      <a:pt x="684862" y="4763"/>
                    </a:cubicBezTo>
                    <a:cubicBezTo>
                      <a:pt x="715977" y="4763"/>
                      <a:pt x="740107" y="24447"/>
                      <a:pt x="740107" y="47942"/>
                    </a:cubicBezTo>
                    <a:cubicBezTo>
                      <a:pt x="740107" y="71438"/>
                      <a:pt x="718517" y="89217"/>
                      <a:pt x="686767" y="89852"/>
                    </a:cubicBezTo>
                    <a:cubicBezTo>
                      <a:pt x="581992" y="89852"/>
                      <a:pt x="475948" y="89852"/>
                      <a:pt x="370537" y="89852"/>
                    </a:cubicBezTo>
                    <a:cubicBezTo>
                      <a:pt x="370537" y="89852"/>
                      <a:pt x="370537" y="89852"/>
                      <a:pt x="370537" y="898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0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AC0A2F4-A0AF-6D74-4E63-F720981DFCE0}"/>
                  </a:ext>
                </a:extLst>
              </p:cNvPr>
              <p:cNvSpPr/>
              <p:nvPr/>
            </p:nvSpPr>
            <p:spPr>
              <a:xfrm>
                <a:off x="-8708452" y="455505"/>
                <a:ext cx="742950" cy="88900"/>
              </a:xfrm>
              <a:custGeom>
                <a:avLst/>
                <a:gdLst>
                  <a:gd name="connsiteX0" fmla="*/ 374333 w 742950"/>
                  <a:gd name="connsiteY0" fmla="*/ 4763 h 88900"/>
                  <a:gd name="connsiteX1" fmla="*/ 685483 w 742950"/>
                  <a:gd name="connsiteY1" fmla="*/ 4763 h 88900"/>
                  <a:gd name="connsiteX2" fmla="*/ 741363 w 742950"/>
                  <a:gd name="connsiteY2" fmla="*/ 46673 h 88900"/>
                  <a:gd name="connsiteX3" fmla="*/ 685483 w 742950"/>
                  <a:gd name="connsiteY3" fmla="*/ 89852 h 88900"/>
                  <a:gd name="connsiteX4" fmla="*/ 56833 w 742950"/>
                  <a:gd name="connsiteY4" fmla="*/ 89852 h 88900"/>
                  <a:gd name="connsiteX5" fmla="*/ 4763 w 742950"/>
                  <a:gd name="connsiteY5" fmla="*/ 47308 h 88900"/>
                  <a:gd name="connsiteX6" fmla="*/ 56833 w 742950"/>
                  <a:gd name="connsiteY6" fmla="*/ 4763 h 88900"/>
                  <a:gd name="connsiteX7" fmla="*/ 374333 w 742950"/>
                  <a:gd name="connsiteY7" fmla="*/ 4763 h 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88900">
                    <a:moveTo>
                      <a:pt x="374333" y="4763"/>
                    </a:moveTo>
                    <a:cubicBezTo>
                      <a:pt x="477838" y="4763"/>
                      <a:pt x="581977" y="4763"/>
                      <a:pt x="685483" y="4763"/>
                    </a:cubicBezTo>
                    <a:cubicBezTo>
                      <a:pt x="718502" y="4763"/>
                      <a:pt x="741998" y="22543"/>
                      <a:pt x="741363" y="46673"/>
                    </a:cubicBezTo>
                    <a:cubicBezTo>
                      <a:pt x="741363" y="70802"/>
                      <a:pt x="717233" y="89852"/>
                      <a:pt x="685483" y="89852"/>
                    </a:cubicBezTo>
                    <a:cubicBezTo>
                      <a:pt x="475933" y="89852"/>
                      <a:pt x="266383" y="89852"/>
                      <a:pt x="56833" y="89852"/>
                    </a:cubicBezTo>
                    <a:cubicBezTo>
                      <a:pt x="26352" y="89852"/>
                      <a:pt x="4763" y="72073"/>
                      <a:pt x="4763" y="47308"/>
                    </a:cubicBezTo>
                    <a:cubicBezTo>
                      <a:pt x="4763" y="22543"/>
                      <a:pt x="25718" y="4763"/>
                      <a:pt x="56833" y="4763"/>
                    </a:cubicBezTo>
                    <a:cubicBezTo>
                      <a:pt x="162877" y="4763"/>
                      <a:pt x="268288" y="5398"/>
                      <a:pt x="374333" y="47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0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AAAF0BF-F147-2520-932A-4F8BEC8FE99E}"/>
                  </a:ext>
                </a:extLst>
              </p:cNvPr>
              <p:cNvSpPr/>
              <p:nvPr/>
            </p:nvSpPr>
            <p:spPr>
              <a:xfrm>
                <a:off x="-8708562" y="-256012"/>
                <a:ext cx="342900" cy="95250"/>
              </a:xfrm>
              <a:custGeom>
                <a:avLst/>
                <a:gdLst>
                  <a:gd name="connsiteX0" fmla="*/ 171878 w 342900"/>
                  <a:gd name="connsiteY0" fmla="*/ 91440 h 95250"/>
                  <a:gd name="connsiteX1" fmla="*/ 63928 w 342900"/>
                  <a:gd name="connsiteY1" fmla="*/ 91440 h 95250"/>
                  <a:gd name="connsiteX2" fmla="*/ 4873 w 342900"/>
                  <a:gd name="connsiteY2" fmla="*/ 50165 h 95250"/>
                  <a:gd name="connsiteX3" fmla="*/ 60118 w 342900"/>
                  <a:gd name="connsiteY3" fmla="*/ 5715 h 95250"/>
                  <a:gd name="connsiteX4" fmla="*/ 288083 w 342900"/>
                  <a:gd name="connsiteY4" fmla="*/ 5715 h 95250"/>
                  <a:gd name="connsiteX5" fmla="*/ 339518 w 342900"/>
                  <a:gd name="connsiteY5" fmla="*/ 45720 h 95250"/>
                  <a:gd name="connsiteX6" fmla="*/ 288718 w 342900"/>
                  <a:gd name="connsiteY6" fmla="*/ 90170 h 95250"/>
                  <a:gd name="connsiteX7" fmla="*/ 171243 w 342900"/>
                  <a:gd name="connsiteY7" fmla="*/ 90805 h 95250"/>
                  <a:gd name="connsiteX8" fmla="*/ 171878 w 342900"/>
                  <a:gd name="connsiteY8" fmla="*/ 9144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95250">
                    <a:moveTo>
                      <a:pt x="171878" y="91440"/>
                    </a:moveTo>
                    <a:cubicBezTo>
                      <a:pt x="135683" y="91440"/>
                      <a:pt x="100123" y="91440"/>
                      <a:pt x="63928" y="91440"/>
                    </a:cubicBezTo>
                    <a:cubicBezTo>
                      <a:pt x="32813" y="91440"/>
                      <a:pt x="6143" y="73025"/>
                      <a:pt x="4873" y="50165"/>
                    </a:cubicBezTo>
                    <a:cubicBezTo>
                      <a:pt x="2968" y="26670"/>
                      <a:pt x="25828" y="6350"/>
                      <a:pt x="60118" y="5715"/>
                    </a:cubicBezTo>
                    <a:cubicBezTo>
                      <a:pt x="136318" y="4445"/>
                      <a:pt x="212518" y="4445"/>
                      <a:pt x="288083" y="5715"/>
                    </a:cubicBezTo>
                    <a:cubicBezTo>
                      <a:pt x="313483" y="6350"/>
                      <a:pt x="336978" y="13970"/>
                      <a:pt x="339518" y="45720"/>
                    </a:cubicBezTo>
                    <a:cubicBezTo>
                      <a:pt x="341423" y="70485"/>
                      <a:pt x="321738" y="88900"/>
                      <a:pt x="288718" y="90170"/>
                    </a:cubicBezTo>
                    <a:cubicBezTo>
                      <a:pt x="249983" y="92075"/>
                      <a:pt x="210613" y="90805"/>
                      <a:pt x="171243" y="90805"/>
                    </a:cubicBezTo>
                    <a:cubicBezTo>
                      <a:pt x="171878" y="90170"/>
                      <a:pt x="171878" y="90805"/>
                      <a:pt x="17187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2190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24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359E32-76C8-D16A-7CDD-2F7B23752918}"/>
              </a:ext>
            </a:extLst>
          </p:cNvPr>
          <p:cNvGrpSpPr/>
          <p:nvPr userDrawn="1"/>
        </p:nvGrpSpPr>
        <p:grpSpPr>
          <a:xfrm>
            <a:off x="9268413" y="5298265"/>
            <a:ext cx="2420900" cy="359152"/>
            <a:chOff x="9608704" y="5298265"/>
            <a:chExt cx="2420900" cy="35915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CA3834D-0E77-646E-F4E1-733E38E397FA}"/>
                </a:ext>
              </a:extLst>
            </p:cNvPr>
            <p:cNvSpPr txBox="1"/>
            <p:nvPr userDrawn="1"/>
          </p:nvSpPr>
          <p:spPr>
            <a:xfrm>
              <a:off x="10022851" y="5393991"/>
              <a:ext cx="1620956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1219048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Tech Stack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5048B19-48C9-87FF-3ECF-394FF9BCE7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835044" y="5637107"/>
              <a:ext cx="2194560" cy="0"/>
            </a:xfrm>
            <a:prstGeom prst="line">
              <a:avLst/>
            </a:prstGeom>
            <a:solidFill>
              <a:schemeClr val="accent2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705493-9714-8E2B-9488-60A666FA4CDE}"/>
                </a:ext>
              </a:extLst>
            </p:cNvPr>
            <p:cNvGrpSpPr/>
            <p:nvPr userDrawn="1"/>
          </p:nvGrpSpPr>
          <p:grpSpPr>
            <a:xfrm>
              <a:off x="9608704" y="5298265"/>
              <a:ext cx="359152" cy="359152"/>
              <a:chOff x="9608704" y="5298265"/>
              <a:chExt cx="359152" cy="359152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6C85422-D291-C2EC-85ED-D636253C2D0D}"/>
                  </a:ext>
                </a:extLst>
              </p:cNvPr>
              <p:cNvSpPr/>
              <p:nvPr/>
            </p:nvSpPr>
            <p:spPr>
              <a:xfrm>
                <a:off x="9608704" y="5298265"/>
                <a:ext cx="359152" cy="359152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0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18E6894-D78B-05E9-4181-D4B0710C5C59}"/>
                  </a:ext>
                </a:extLst>
              </p:cNvPr>
              <p:cNvGrpSpPr/>
              <p:nvPr userDrawn="1"/>
            </p:nvGrpSpPr>
            <p:grpSpPr>
              <a:xfrm>
                <a:off x="9701040" y="5392263"/>
                <a:ext cx="174480" cy="171156"/>
                <a:chOff x="5381626" y="4013201"/>
                <a:chExt cx="1417638" cy="1381124"/>
              </a:xfrm>
              <a:solidFill>
                <a:schemeClr val="bg1"/>
              </a:solidFill>
            </p:grpSpPr>
            <p:sp>
              <p:nvSpPr>
                <p:cNvPr id="27" name="Freeform 162">
                  <a:extLst>
                    <a:ext uri="{FF2B5EF4-FFF2-40B4-BE49-F238E27FC236}">
                      <a16:creationId xmlns:a16="http://schemas.microsoft.com/office/drawing/2014/main" id="{686AA25F-7B07-CA1F-FCA0-150D95A251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95913" y="4013201"/>
                  <a:ext cx="1389063" cy="757237"/>
                </a:xfrm>
                <a:custGeom>
                  <a:avLst/>
                  <a:gdLst>
                    <a:gd name="T0" fmla="*/ 509 w 509"/>
                    <a:gd name="T1" fmla="*/ 139 h 277"/>
                    <a:gd name="T2" fmla="*/ 489 w 509"/>
                    <a:gd name="T3" fmla="*/ 155 h 277"/>
                    <a:gd name="T4" fmla="*/ 296 w 509"/>
                    <a:gd name="T5" fmla="*/ 258 h 277"/>
                    <a:gd name="T6" fmla="*/ 209 w 509"/>
                    <a:gd name="T7" fmla="*/ 258 h 277"/>
                    <a:gd name="T8" fmla="*/ 15 w 509"/>
                    <a:gd name="T9" fmla="*/ 155 h 277"/>
                    <a:gd name="T10" fmla="*/ 0 w 509"/>
                    <a:gd name="T11" fmla="*/ 139 h 277"/>
                    <a:gd name="T12" fmla="*/ 15 w 509"/>
                    <a:gd name="T13" fmla="*/ 123 h 277"/>
                    <a:gd name="T14" fmla="*/ 235 w 509"/>
                    <a:gd name="T15" fmla="*/ 7 h 277"/>
                    <a:gd name="T16" fmla="*/ 269 w 509"/>
                    <a:gd name="T17" fmla="*/ 6 h 277"/>
                    <a:gd name="T18" fmla="*/ 491 w 509"/>
                    <a:gd name="T19" fmla="*/ 124 h 277"/>
                    <a:gd name="T20" fmla="*/ 509 w 509"/>
                    <a:gd name="T21" fmla="*/ 139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09" h="277">
                      <a:moveTo>
                        <a:pt x="509" y="139"/>
                      </a:moveTo>
                      <a:cubicBezTo>
                        <a:pt x="501" y="146"/>
                        <a:pt x="496" y="152"/>
                        <a:pt x="489" y="155"/>
                      </a:cubicBezTo>
                      <a:cubicBezTo>
                        <a:pt x="425" y="189"/>
                        <a:pt x="359" y="221"/>
                        <a:pt x="296" y="258"/>
                      </a:cubicBezTo>
                      <a:cubicBezTo>
                        <a:pt x="264" y="276"/>
                        <a:pt x="240" y="277"/>
                        <a:pt x="209" y="258"/>
                      </a:cubicBezTo>
                      <a:cubicBezTo>
                        <a:pt x="146" y="221"/>
                        <a:pt x="80" y="189"/>
                        <a:pt x="15" y="155"/>
                      </a:cubicBezTo>
                      <a:cubicBezTo>
                        <a:pt x="9" y="152"/>
                        <a:pt x="0" y="145"/>
                        <a:pt x="0" y="139"/>
                      </a:cubicBezTo>
                      <a:cubicBezTo>
                        <a:pt x="0" y="134"/>
                        <a:pt x="8" y="126"/>
                        <a:pt x="15" y="123"/>
                      </a:cubicBezTo>
                      <a:cubicBezTo>
                        <a:pt x="88" y="84"/>
                        <a:pt x="162" y="46"/>
                        <a:pt x="235" y="7"/>
                      </a:cubicBezTo>
                      <a:cubicBezTo>
                        <a:pt x="247" y="0"/>
                        <a:pt x="257" y="0"/>
                        <a:pt x="269" y="6"/>
                      </a:cubicBezTo>
                      <a:cubicBezTo>
                        <a:pt x="342" y="46"/>
                        <a:pt x="417" y="84"/>
                        <a:pt x="491" y="124"/>
                      </a:cubicBezTo>
                      <a:cubicBezTo>
                        <a:pt x="497" y="127"/>
                        <a:pt x="501" y="132"/>
                        <a:pt x="509" y="1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2345" tIns="31173" rIns="62345" bIns="311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04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24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Freeform 163">
                  <a:extLst>
                    <a:ext uri="{FF2B5EF4-FFF2-40B4-BE49-F238E27FC236}">
                      <a16:creationId xmlns:a16="http://schemas.microsoft.com/office/drawing/2014/main" id="{5339CB17-044C-1AA5-DBBD-119F8A9760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1626" y="4899025"/>
                  <a:ext cx="1417638" cy="495300"/>
                </a:xfrm>
                <a:custGeom>
                  <a:avLst/>
                  <a:gdLst>
                    <a:gd name="T0" fmla="*/ 519 w 519"/>
                    <a:gd name="T1" fmla="*/ 48 h 181"/>
                    <a:gd name="T2" fmla="*/ 498 w 519"/>
                    <a:gd name="T3" fmla="*/ 57 h 181"/>
                    <a:gd name="T4" fmla="*/ 269 w 519"/>
                    <a:gd name="T5" fmla="*/ 178 h 181"/>
                    <a:gd name="T6" fmla="*/ 245 w 519"/>
                    <a:gd name="T7" fmla="*/ 177 h 181"/>
                    <a:gd name="T8" fmla="*/ 17 w 519"/>
                    <a:gd name="T9" fmla="*/ 58 h 181"/>
                    <a:gd name="T10" fmla="*/ 16 w 519"/>
                    <a:gd name="T11" fmla="*/ 29 h 181"/>
                    <a:gd name="T12" fmla="*/ 21 w 519"/>
                    <a:gd name="T13" fmla="*/ 26 h 181"/>
                    <a:gd name="T14" fmla="*/ 117 w 519"/>
                    <a:gd name="T15" fmla="*/ 26 h 181"/>
                    <a:gd name="T16" fmla="*/ 226 w 519"/>
                    <a:gd name="T17" fmla="*/ 84 h 181"/>
                    <a:gd name="T18" fmla="*/ 288 w 519"/>
                    <a:gd name="T19" fmla="*/ 84 h 181"/>
                    <a:gd name="T20" fmla="*/ 424 w 519"/>
                    <a:gd name="T21" fmla="*/ 11 h 181"/>
                    <a:gd name="T22" fmla="*/ 465 w 519"/>
                    <a:gd name="T23" fmla="*/ 12 h 181"/>
                    <a:gd name="T24" fmla="*/ 499 w 519"/>
                    <a:gd name="T25" fmla="*/ 30 h 181"/>
                    <a:gd name="T26" fmla="*/ 519 w 519"/>
                    <a:gd name="T27" fmla="*/ 48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19" h="181">
                      <a:moveTo>
                        <a:pt x="519" y="48"/>
                      </a:moveTo>
                      <a:cubicBezTo>
                        <a:pt x="510" y="52"/>
                        <a:pt x="504" y="54"/>
                        <a:pt x="498" y="57"/>
                      </a:cubicBezTo>
                      <a:cubicBezTo>
                        <a:pt x="422" y="98"/>
                        <a:pt x="345" y="138"/>
                        <a:pt x="269" y="178"/>
                      </a:cubicBezTo>
                      <a:cubicBezTo>
                        <a:pt x="262" y="181"/>
                        <a:pt x="251" y="181"/>
                        <a:pt x="245" y="177"/>
                      </a:cubicBezTo>
                      <a:cubicBezTo>
                        <a:pt x="169" y="138"/>
                        <a:pt x="93" y="98"/>
                        <a:pt x="17" y="58"/>
                      </a:cubicBezTo>
                      <a:cubicBezTo>
                        <a:pt x="0" y="49"/>
                        <a:pt x="0" y="39"/>
                        <a:pt x="16" y="29"/>
                      </a:cubicBezTo>
                      <a:cubicBezTo>
                        <a:pt x="18" y="28"/>
                        <a:pt x="19" y="27"/>
                        <a:pt x="21" y="26"/>
                      </a:cubicBezTo>
                      <a:cubicBezTo>
                        <a:pt x="69" y="0"/>
                        <a:pt x="69" y="0"/>
                        <a:pt x="117" y="26"/>
                      </a:cubicBezTo>
                      <a:cubicBezTo>
                        <a:pt x="154" y="45"/>
                        <a:pt x="191" y="64"/>
                        <a:pt x="226" y="84"/>
                      </a:cubicBezTo>
                      <a:cubicBezTo>
                        <a:pt x="248" y="96"/>
                        <a:pt x="267" y="95"/>
                        <a:pt x="288" y="84"/>
                      </a:cubicBezTo>
                      <a:cubicBezTo>
                        <a:pt x="333" y="59"/>
                        <a:pt x="379" y="36"/>
                        <a:pt x="424" y="11"/>
                      </a:cubicBezTo>
                      <a:cubicBezTo>
                        <a:pt x="439" y="2"/>
                        <a:pt x="451" y="2"/>
                        <a:pt x="465" y="12"/>
                      </a:cubicBezTo>
                      <a:cubicBezTo>
                        <a:pt x="476" y="18"/>
                        <a:pt x="488" y="23"/>
                        <a:pt x="499" y="30"/>
                      </a:cubicBezTo>
                      <a:cubicBezTo>
                        <a:pt x="503" y="33"/>
                        <a:pt x="507" y="37"/>
                        <a:pt x="519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2345" tIns="31173" rIns="62345" bIns="311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04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24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Freeform 164">
                  <a:extLst>
                    <a:ext uri="{FF2B5EF4-FFF2-40B4-BE49-F238E27FC236}">
                      <a16:creationId xmlns:a16="http://schemas.microsoft.com/office/drawing/2014/main" id="{39C66B2E-C6F1-75F4-AF2B-9D81E9CBE2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1626" y="4589463"/>
                  <a:ext cx="1400175" cy="492125"/>
                </a:xfrm>
                <a:custGeom>
                  <a:avLst/>
                  <a:gdLst>
                    <a:gd name="T0" fmla="*/ 513 w 513"/>
                    <a:gd name="T1" fmla="*/ 43 h 180"/>
                    <a:gd name="T2" fmla="*/ 499 w 513"/>
                    <a:gd name="T3" fmla="*/ 56 h 180"/>
                    <a:gd name="T4" fmla="*/ 267 w 513"/>
                    <a:gd name="T5" fmla="*/ 177 h 180"/>
                    <a:gd name="T6" fmla="*/ 245 w 513"/>
                    <a:gd name="T7" fmla="*/ 177 h 180"/>
                    <a:gd name="T8" fmla="*/ 16 w 513"/>
                    <a:gd name="T9" fmla="*/ 56 h 180"/>
                    <a:gd name="T10" fmla="*/ 15 w 513"/>
                    <a:gd name="T11" fmla="*/ 29 h 180"/>
                    <a:gd name="T12" fmla="*/ 18 w 513"/>
                    <a:gd name="T13" fmla="*/ 27 h 180"/>
                    <a:gd name="T14" fmla="*/ 119 w 513"/>
                    <a:gd name="T15" fmla="*/ 25 h 180"/>
                    <a:gd name="T16" fmla="*/ 224 w 513"/>
                    <a:gd name="T17" fmla="*/ 81 h 180"/>
                    <a:gd name="T18" fmla="*/ 289 w 513"/>
                    <a:gd name="T19" fmla="*/ 82 h 180"/>
                    <a:gd name="T20" fmla="*/ 430 w 513"/>
                    <a:gd name="T21" fmla="*/ 8 h 180"/>
                    <a:gd name="T22" fmla="*/ 458 w 513"/>
                    <a:gd name="T23" fmla="*/ 7 h 180"/>
                    <a:gd name="T24" fmla="*/ 500 w 513"/>
                    <a:gd name="T25" fmla="*/ 29 h 180"/>
                    <a:gd name="T26" fmla="*/ 513 w 513"/>
                    <a:gd name="T27" fmla="*/ 43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13" h="180">
                      <a:moveTo>
                        <a:pt x="513" y="43"/>
                      </a:moveTo>
                      <a:cubicBezTo>
                        <a:pt x="507" y="48"/>
                        <a:pt x="503" y="53"/>
                        <a:pt x="499" y="56"/>
                      </a:cubicBezTo>
                      <a:cubicBezTo>
                        <a:pt x="422" y="96"/>
                        <a:pt x="345" y="137"/>
                        <a:pt x="267" y="177"/>
                      </a:cubicBezTo>
                      <a:cubicBezTo>
                        <a:pt x="262" y="180"/>
                        <a:pt x="251" y="180"/>
                        <a:pt x="245" y="177"/>
                      </a:cubicBezTo>
                      <a:cubicBezTo>
                        <a:pt x="169" y="137"/>
                        <a:pt x="92" y="97"/>
                        <a:pt x="16" y="56"/>
                      </a:cubicBezTo>
                      <a:cubicBezTo>
                        <a:pt x="0" y="47"/>
                        <a:pt x="0" y="38"/>
                        <a:pt x="15" y="29"/>
                      </a:cubicBezTo>
                      <a:cubicBezTo>
                        <a:pt x="16" y="28"/>
                        <a:pt x="17" y="27"/>
                        <a:pt x="18" y="27"/>
                      </a:cubicBezTo>
                      <a:cubicBezTo>
                        <a:pt x="52" y="1"/>
                        <a:pt x="83" y="0"/>
                        <a:pt x="119" y="25"/>
                      </a:cubicBezTo>
                      <a:cubicBezTo>
                        <a:pt x="152" y="47"/>
                        <a:pt x="189" y="62"/>
                        <a:pt x="224" y="81"/>
                      </a:cubicBezTo>
                      <a:cubicBezTo>
                        <a:pt x="247" y="94"/>
                        <a:pt x="266" y="95"/>
                        <a:pt x="289" y="82"/>
                      </a:cubicBezTo>
                      <a:cubicBezTo>
                        <a:pt x="336" y="56"/>
                        <a:pt x="383" y="31"/>
                        <a:pt x="430" y="8"/>
                      </a:cubicBezTo>
                      <a:cubicBezTo>
                        <a:pt x="438" y="4"/>
                        <a:pt x="450" y="4"/>
                        <a:pt x="458" y="7"/>
                      </a:cubicBezTo>
                      <a:cubicBezTo>
                        <a:pt x="472" y="13"/>
                        <a:pt x="486" y="21"/>
                        <a:pt x="500" y="29"/>
                      </a:cubicBezTo>
                      <a:cubicBezTo>
                        <a:pt x="505" y="32"/>
                        <a:pt x="508" y="37"/>
                        <a:pt x="513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2345" tIns="31173" rIns="62345" bIns="3117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04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24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45B73C2E-27E0-FA97-D168-D4043266F9D9}"/>
              </a:ext>
            </a:extLst>
          </p:cNvPr>
          <p:cNvSpPr/>
          <p:nvPr userDrawn="1"/>
        </p:nvSpPr>
        <p:spPr>
          <a:xfrm>
            <a:off x="450433" y="3082723"/>
            <a:ext cx="5455475" cy="365760"/>
          </a:xfrm>
          <a:prstGeom prst="parallelogram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BUSINESS PROBLEM</a:t>
            </a:r>
          </a:p>
        </p:txBody>
      </p:sp>
      <p:sp>
        <p:nvSpPr>
          <p:cNvPr id="93" name="Parallelogram 92">
            <a:extLst>
              <a:ext uri="{FF2B5EF4-FFF2-40B4-BE49-F238E27FC236}">
                <a16:creationId xmlns:a16="http://schemas.microsoft.com/office/drawing/2014/main" id="{B1BD5F92-D964-CF93-BDE0-B5D2BEB4C514}"/>
              </a:ext>
            </a:extLst>
          </p:cNvPr>
          <p:cNvSpPr/>
          <p:nvPr userDrawn="1"/>
        </p:nvSpPr>
        <p:spPr>
          <a:xfrm>
            <a:off x="6286094" y="3082723"/>
            <a:ext cx="5455475" cy="365760"/>
          </a:xfrm>
          <a:prstGeom prst="parallelogram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CAPABILITY USED</a:t>
            </a:r>
          </a:p>
        </p:txBody>
      </p:sp>
      <p:pic>
        <p:nvPicPr>
          <p:cNvPr id="94" name="Picture 93" descr="Image result for macbook pro transparent background">
            <a:extLst>
              <a:ext uri="{FF2B5EF4-FFF2-40B4-BE49-F238E27FC236}">
                <a16:creationId xmlns:a16="http://schemas.microsoft.com/office/drawing/2014/main" id="{AA949372-550D-59B1-1113-3D326F0CB7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457" y="3629710"/>
            <a:ext cx="2279503" cy="11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 Placeholder 15">
            <a:extLst>
              <a:ext uri="{FF2B5EF4-FFF2-40B4-BE49-F238E27FC236}">
                <a16:creationId xmlns:a16="http://schemas.microsoft.com/office/drawing/2014/main" id="{9FAD3141-8E42-8CEE-6934-8E55A9BB6769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34640" y="3816466"/>
            <a:ext cx="2755804" cy="765860"/>
          </a:xfrm>
        </p:spPr>
        <p:txBody>
          <a:bodyPr anchor="ctr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96" name="Text Placeholder 15">
            <a:extLst>
              <a:ext uri="{FF2B5EF4-FFF2-40B4-BE49-F238E27FC236}">
                <a16:creationId xmlns:a16="http://schemas.microsoft.com/office/drawing/2014/main" id="{1CDC0934-CF28-A233-081D-0E6466B74C0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490745" y="4033566"/>
            <a:ext cx="1440826" cy="1051474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97" name="Text Placeholder 15">
            <a:extLst>
              <a:ext uri="{FF2B5EF4-FFF2-40B4-BE49-F238E27FC236}">
                <a16:creationId xmlns:a16="http://schemas.microsoft.com/office/drawing/2014/main" id="{4B4F02BE-F5E2-7C6B-F9DB-D78B2E2879B6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95874" y="4033566"/>
            <a:ext cx="1440826" cy="1051474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98" name="Text Placeholder 15">
            <a:extLst>
              <a:ext uri="{FF2B5EF4-FFF2-40B4-BE49-F238E27FC236}">
                <a16:creationId xmlns:a16="http://schemas.microsoft.com/office/drawing/2014/main" id="{44AD85AC-A679-9206-B0F2-9FF2424A4790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901004" y="4033566"/>
            <a:ext cx="1440826" cy="1051474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99" name="Text Placeholder 15">
            <a:extLst>
              <a:ext uri="{FF2B5EF4-FFF2-40B4-BE49-F238E27FC236}">
                <a16:creationId xmlns:a16="http://schemas.microsoft.com/office/drawing/2014/main" id="{78583E78-FD72-039C-CD6B-4134801024C8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957471" y="3662365"/>
            <a:ext cx="507374" cy="201907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100" name="Text Placeholder 15">
            <a:extLst>
              <a:ext uri="{FF2B5EF4-FFF2-40B4-BE49-F238E27FC236}">
                <a16:creationId xmlns:a16="http://schemas.microsoft.com/office/drawing/2014/main" id="{22F33A6F-57FB-2131-231D-1E699CD33E66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662600" y="3662365"/>
            <a:ext cx="507374" cy="201907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101" name="Text Placeholder 15">
            <a:extLst>
              <a:ext uri="{FF2B5EF4-FFF2-40B4-BE49-F238E27FC236}">
                <a16:creationId xmlns:a16="http://schemas.microsoft.com/office/drawing/2014/main" id="{1169F837-54A2-0D9A-DC6A-ACADCC7C880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367730" y="3662365"/>
            <a:ext cx="507374" cy="201907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102" name="Text Placeholder 15">
            <a:extLst>
              <a:ext uri="{FF2B5EF4-FFF2-40B4-BE49-F238E27FC236}">
                <a16:creationId xmlns:a16="http://schemas.microsoft.com/office/drawing/2014/main" id="{2211BCDC-3CE2-3140-3E1F-05D5D78D600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2486331" y="1574800"/>
            <a:ext cx="3104113" cy="1350691"/>
          </a:xfrm>
        </p:spPr>
        <p:txBody>
          <a:bodyPr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103" name="Text Placeholder 15">
            <a:extLst>
              <a:ext uri="{FF2B5EF4-FFF2-40B4-BE49-F238E27FC236}">
                <a16:creationId xmlns:a16="http://schemas.microsoft.com/office/drawing/2014/main" id="{2AD3BB1A-D67D-C1B2-6417-FBDA7B345D1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53673" y="2116795"/>
            <a:ext cx="787827" cy="26670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04" name="Text Placeholder 15">
            <a:extLst>
              <a:ext uri="{FF2B5EF4-FFF2-40B4-BE49-F238E27FC236}">
                <a16:creationId xmlns:a16="http://schemas.microsoft.com/office/drawing/2014/main" id="{0C74805A-5AB8-B6AB-1AA4-F72C56CEBEFF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283198" y="1574800"/>
            <a:ext cx="3104113" cy="1350691"/>
          </a:xfrm>
        </p:spPr>
        <p:txBody>
          <a:bodyPr anchor="t">
            <a:noAutofit/>
          </a:bodyPr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105" name="Text Placeholder 15">
            <a:extLst>
              <a:ext uri="{FF2B5EF4-FFF2-40B4-BE49-F238E27FC236}">
                <a16:creationId xmlns:a16="http://schemas.microsoft.com/office/drawing/2014/main" id="{E3D96AA3-E936-9B98-4C37-8F92168BF9F3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850540" y="2116795"/>
            <a:ext cx="787827" cy="266700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308858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8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4 layouts_S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>
            <a:extLst>
              <a:ext uri="{FF2B5EF4-FFF2-40B4-BE49-F238E27FC236}">
                <a16:creationId xmlns:a16="http://schemas.microsoft.com/office/drawing/2014/main" id="{9A7A3074-4474-62D6-03EF-A92BF8AF6476}"/>
              </a:ext>
            </a:extLst>
          </p:cNvPr>
          <p:cNvSpPr/>
          <p:nvPr userDrawn="1"/>
        </p:nvSpPr>
        <p:spPr>
          <a:xfrm>
            <a:off x="2160686" y="6589987"/>
            <a:ext cx="10031314" cy="273600"/>
          </a:xfrm>
          <a:custGeom>
            <a:avLst/>
            <a:gdLst>
              <a:gd name="connsiteX0" fmla="*/ 96397 w 10031314"/>
              <a:gd name="connsiteY0" fmla="*/ 0 h 273600"/>
              <a:gd name="connsiteX1" fmla="*/ 199560 w 10031314"/>
              <a:gd name="connsiteY1" fmla="*/ 0 h 273600"/>
              <a:gd name="connsiteX2" fmla="*/ 205251 w 10031314"/>
              <a:gd name="connsiteY2" fmla="*/ 0 h 273600"/>
              <a:gd name="connsiteX3" fmla="*/ 10031314 w 10031314"/>
              <a:gd name="connsiteY3" fmla="*/ 0 h 273600"/>
              <a:gd name="connsiteX4" fmla="*/ 10031314 w 10031314"/>
              <a:gd name="connsiteY4" fmla="*/ 271986 h 273600"/>
              <a:gd name="connsiteX5" fmla="*/ 301080 w 10031314"/>
              <a:gd name="connsiteY5" fmla="*/ 271986 h 273600"/>
              <a:gd name="connsiteX6" fmla="*/ 301648 w 10031314"/>
              <a:gd name="connsiteY6" fmla="*/ 273600 h 273600"/>
              <a:gd name="connsiteX7" fmla="*/ 0 w 10031314"/>
              <a:gd name="connsiteY7" fmla="*/ 273600 h 2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31314" h="273600">
                <a:moveTo>
                  <a:pt x="96397" y="0"/>
                </a:moveTo>
                <a:lnTo>
                  <a:pt x="199560" y="0"/>
                </a:lnTo>
                <a:lnTo>
                  <a:pt x="205251" y="0"/>
                </a:lnTo>
                <a:lnTo>
                  <a:pt x="10031314" y="0"/>
                </a:lnTo>
                <a:lnTo>
                  <a:pt x="10031314" y="271986"/>
                </a:lnTo>
                <a:lnTo>
                  <a:pt x="301080" y="271986"/>
                </a:lnTo>
                <a:lnTo>
                  <a:pt x="301648" y="273600"/>
                </a:lnTo>
                <a:lnTo>
                  <a:pt x="0" y="273600"/>
                </a:lnTo>
                <a:close/>
              </a:path>
            </a:pathLst>
          </a:custGeom>
          <a:gradFill flip="none" rotWithShape="1">
            <a:gsLst>
              <a:gs pos="0">
                <a:srgbClr val="6DCCE3"/>
              </a:gs>
              <a:gs pos="3000">
                <a:srgbClr val="6FBEDB"/>
              </a:gs>
              <a:gs pos="21000">
                <a:srgbClr val="7870B1"/>
              </a:gs>
              <a:gs pos="29000">
                <a:srgbClr val="7C51A0"/>
              </a:gs>
              <a:gs pos="40000">
                <a:srgbClr val="964489"/>
              </a:gs>
              <a:gs pos="65000">
                <a:srgbClr val="D9234F"/>
              </a:gs>
              <a:gs pos="71000">
                <a:srgbClr val="EC1A3E"/>
              </a:gs>
              <a:gs pos="100000">
                <a:srgbClr val="F05B5B"/>
              </a:gs>
            </a:gsLst>
            <a:lin ang="10800000" scaled="1"/>
            <a:tileRect/>
          </a:gradFill>
          <a:ln w="19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FA91E26-1709-DE24-0CEC-4324EF33EB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930" t="34127" r="14930" b="34127"/>
          <a:stretch/>
        </p:blipFill>
        <p:spPr>
          <a:xfrm>
            <a:off x="10454382" y="326298"/>
            <a:ext cx="1234931" cy="395065"/>
          </a:xfrm>
          <a:prstGeom prst="rect">
            <a:avLst/>
          </a:prstGeom>
        </p:spPr>
      </p:pic>
      <p:sp>
        <p:nvSpPr>
          <p:cNvPr id="9" name="Google Shape;102;p18">
            <a:extLst>
              <a:ext uri="{FF2B5EF4-FFF2-40B4-BE49-F238E27FC236}">
                <a16:creationId xmlns:a16="http://schemas.microsoft.com/office/drawing/2014/main" id="{5628658C-0DB7-F943-595C-A97F0FB817F8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450435" y="211638"/>
            <a:ext cx="9425085" cy="624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2400" b="1">
                <a:gradFill flip="none" rotWithShape="1">
                  <a:gsLst>
                    <a:gs pos="0">
                      <a:schemeClr val="accent2"/>
                    </a:gs>
                    <a:gs pos="74000">
                      <a:schemeClr val="accent3">
                        <a:lumMod val="75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9pPr>
          </a:lstStyle>
          <a:p>
            <a:r>
              <a:rPr lang="en-US"/>
              <a:t>Placeholder For Title</a:t>
            </a:r>
          </a:p>
        </p:txBody>
      </p:sp>
      <p:sp>
        <p:nvSpPr>
          <p:cNvPr id="2" name="Google Shape;99;p17">
            <a:extLst>
              <a:ext uri="{FF2B5EF4-FFF2-40B4-BE49-F238E27FC236}">
                <a16:creationId xmlns:a16="http://schemas.microsoft.com/office/drawing/2014/main" id="{B2219352-F014-8210-8BED-E6A8B7DF906D}"/>
              </a:ext>
            </a:extLst>
          </p:cNvPr>
          <p:cNvSpPr txBox="1">
            <a:spLocks/>
          </p:cNvSpPr>
          <p:nvPr userDrawn="1"/>
        </p:nvSpPr>
        <p:spPr>
          <a:xfrm>
            <a:off x="11680825" y="6605368"/>
            <a:ext cx="444500" cy="242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14F0EC3B-892E-6843-8E9D-67F1021565E0}" type="slidenum">
              <a:rPr lang="en-US" b="1" smtClean="0"/>
              <a:pPr/>
              <a:t>‹#›</a:t>
            </a:fld>
            <a:endParaRPr lang="en-US" b="1"/>
          </a:p>
        </p:txBody>
      </p:sp>
      <p:sp>
        <p:nvSpPr>
          <p:cNvPr id="47" name="Rectangle 46">
            <a:hlinkClick r:id="" action="ppaction://noaction"/>
            <a:extLst>
              <a:ext uri="{FF2B5EF4-FFF2-40B4-BE49-F238E27FC236}">
                <a16:creationId xmlns:a16="http://schemas.microsoft.com/office/drawing/2014/main" id="{5372C8D9-B941-822E-AF81-4F8AFC9BA6D1}"/>
              </a:ext>
            </a:extLst>
          </p:cNvPr>
          <p:cNvSpPr/>
          <p:nvPr userDrawn="1"/>
        </p:nvSpPr>
        <p:spPr>
          <a:xfrm>
            <a:off x="475834" y="1051971"/>
            <a:ext cx="5351059" cy="240097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914218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Connector 50">
            <a:hlinkClick r:id="" action="ppaction://noaction"/>
            <a:extLst>
              <a:ext uri="{FF2B5EF4-FFF2-40B4-BE49-F238E27FC236}">
                <a16:creationId xmlns:a16="http://schemas.microsoft.com/office/drawing/2014/main" id="{E92D9251-4384-8DF9-0007-89D54026AF51}"/>
              </a:ext>
            </a:extLst>
          </p:cNvPr>
          <p:cNvCxnSpPr>
            <a:cxnSpLocks/>
          </p:cNvCxnSpPr>
          <p:nvPr userDrawn="1"/>
        </p:nvCxnSpPr>
        <p:spPr>
          <a:xfrm>
            <a:off x="607193" y="1051971"/>
            <a:ext cx="181087" cy="0"/>
          </a:xfrm>
          <a:prstGeom prst="line">
            <a:avLst/>
          </a:prstGeom>
          <a:noFill/>
          <a:ln w="34925" cap="rnd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 Placeholder 15">
            <a:extLst>
              <a:ext uri="{FF2B5EF4-FFF2-40B4-BE49-F238E27FC236}">
                <a16:creationId xmlns:a16="http://schemas.microsoft.com/office/drawing/2014/main" id="{4AEE9D65-BF71-CF74-144E-08ECDBF2C8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5835" y="1167584"/>
            <a:ext cx="4934366" cy="391248"/>
          </a:xfr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PLACEHOLDER FOR TITLE</a:t>
            </a:r>
          </a:p>
        </p:txBody>
      </p:sp>
      <p:cxnSp>
        <p:nvCxnSpPr>
          <p:cNvPr id="53" name="Straight Connector 52">
            <a:hlinkClick r:id="" action="ppaction://noaction"/>
            <a:extLst>
              <a:ext uri="{FF2B5EF4-FFF2-40B4-BE49-F238E27FC236}">
                <a16:creationId xmlns:a16="http://schemas.microsoft.com/office/drawing/2014/main" id="{49CAEB61-22F8-FBF2-9B58-EB44D309CB13}"/>
              </a:ext>
            </a:extLst>
          </p:cNvPr>
          <p:cNvCxnSpPr>
            <a:cxnSpLocks/>
          </p:cNvCxnSpPr>
          <p:nvPr userDrawn="1"/>
        </p:nvCxnSpPr>
        <p:spPr>
          <a:xfrm>
            <a:off x="5499825" y="3450156"/>
            <a:ext cx="181087" cy="0"/>
          </a:xfrm>
          <a:prstGeom prst="line">
            <a:avLst/>
          </a:prstGeom>
          <a:noFill/>
          <a:ln w="34925" cap="rnd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8A487E80-A982-9B5F-8F98-A21E92EA39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834" y="1868714"/>
            <a:ext cx="5205078" cy="1100907"/>
          </a:xfrm>
        </p:spPr>
        <p:txBody>
          <a:bodyPr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55" name="Text Placeholder 15">
            <a:extLst>
              <a:ext uri="{FF2B5EF4-FFF2-40B4-BE49-F238E27FC236}">
                <a16:creationId xmlns:a16="http://schemas.microsoft.com/office/drawing/2014/main" id="{9D13A525-5350-6FEB-9199-62E7D711F7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834" y="3195828"/>
            <a:ext cx="5205078" cy="242263"/>
          </a:xfrm>
        </p:spPr>
        <p:txBody>
          <a:bodyPr anchor="ctr">
            <a:no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INDUSTRY: XXXX</a:t>
            </a:r>
          </a:p>
        </p:txBody>
      </p:sp>
      <p:sp>
        <p:nvSpPr>
          <p:cNvPr id="62" name="Rectangle 61">
            <a:hlinkClick r:id="" action="ppaction://noaction"/>
            <a:extLst>
              <a:ext uri="{FF2B5EF4-FFF2-40B4-BE49-F238E27FC236}">
                <a16:creationId xmlns:a16="http://schemas.microsoft.com/office/drawing/2014/main" id="{270AB9B7-11B7-6818-4811-33CA89B1C711}"/>
              </a:ext>
            </a:extLst>
          </p:cNvPr>
          <p:cNvSpPr/>
          <p:nvPr userDrawn="1"/>
        </p:nvSpPr>
        <p:spPr>
          <a:xfrm>
            <a:off x="6365106" y="1051971"/>
            <a:ext cx="5351059" cy="240097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914218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3" name="Straight Connector 62">
            <a:hlinkClick r:id="" action="ppaction://noaction"/>
            <a:extLst>
              <a:ext uri="{FF2B5EF4-FFF2-40B4-BE49-F238E27FC236}">
                <a16:creationId xmlns:a16="http://schemas.microsoft.com/office/drawing/2014/main" id="{A2255C79-5A05-333F-345F-C2E2AD8F50CB}"/>
              </a:ext>
            </a:extLst>
          </p:cNvPr>
          <p:cNvCxnSpPr>
            <a:cxnSpLocks/>
          </p:cNvCxnSpPr>
          <p:nvPr userDrawn="1"/>
        </p:nvCxnSpPr>
        <p:spPr>
          <a:xfrm>
            <a:off x="6496465" y="1051971"/>
            <a:ext cx="181087" cy="0"/>
          </a:xfrm>
          <a:prstGeom prst="line">
            <a:avLst/>
          </a:prstGeom>
          <a:noFill/>
          <a:ln w="34925" cap="rnd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Text Placeholder 15">
            <a:extLst>
              <a:ext uri="{FF2B5EF4-FFF2-40B4-BE49-F238E27FC236}">
                <a16:creationId xmlns:a16="http://schemas.microsoft.com/office/drawing/2014/main" id="{5B481FA8-CC5F-7635-85AA-32C4058363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5107" y="1167584"/>
            <a:ext cx="4934366" cy="391248"/>
          </a:xfr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PLACEHOLDER FOR TITLE</a:t>
            </a:r>
          </a:p>
        </p:txBody>
      </p:sp>
      <p:cxnSp>
        <p:nvCxnSpPr>
          <p:cNvPr id="65" name="Straight Connector 64">
            <a:hlinkClick r:id="" action="ppaction://noaction"/>
            <a:extLst>
              <a:ext uri="{FF2B5EF4-FFF2-40B4-BE49-F238E27FC236}">
                <a16:creationId xmlns:a16="http://schemas.microsoft.com/office/drawing/2014/main" id="{F066AB8A-BB96-5D3D-C225-CBCB51ABE298}"/>
              </a:ext>
            </a:extLst>
          </p:cNvPr>
          <p:cNvCxnSpPr>
            <a:cxnSpLocks/>
          </p:cNvCxnSpPr>
          <p:nvPr userDrawn="1"/>
        </p:nvCxnSpPr>
        <p:spPr>
          <a:xfrm>
            <a:off x="11389097" y="3450156"/>
            <a:ext cx="181087" cy="0"/>
          </a:xfrm>
          <a:prstGeom prst="line">
            <a:avLst/>
          </a:prstGeom>
          <a:noFill/>
          <a:ln w="34925" cap="rnd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Text Placeholder 15">
            <a:extLst>
              <a:ext uri="{FF2B5EF4-FFF2-40B4-BE49-F238E27FC236}">
                <a16:creationId xmlns:a16="http://schemas.microsoft.com/office/drawing/2014/main" id="{FA319A8F-251A-2C8F-9F1F-6F3BA1AE21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5106" y="1868714"/>
            <a:ext cx="5205078" cy="1100907"/>
          </a:xfrm>
        </p:spPr>
        <p:txBody>
          <a:bodyPr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F3B1CD36-5D94-CB5D-0186-E15565E02A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65106" y="3195828"/>
            <a:ext cx="5205078" cy="242263"/>
          </a:xfrm>
        </p:spPr>
        <p:txBody>
          <a:bodyPr anchor="ctr">
            <a:no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INDUSTRY: XXXX</a:t>
            </a:r>
          </a:p>
        </p:txBody>
      </p:sp>
      <p:sp>
        <p:nvSpPr>
          <p:cNvPr id="75" name="Rectangle 74">
            <a:hlinkClick r:id="" action="ppaction://noaction"/>
            <a:extLst>
              <a:ext uri="{FF2B5EF4-FFF2-40B4-BE49-F238E27FC236}">
                <a16:creationId xmlns:a16="http://schemas.microsoft.com/office/drawing/2014/main" id="{2D0036E9-667F-6942-157B-5924044C5A7D}"/>
              </a:ext>
            </a:extLst>
          </p:cNvPr>
          <p:cNvSpPr/>
          <p:nvPr userDrawn="1"/>
        </p:nvSpPr>
        <p:spPr>
          <a:xfrm>
            <a:off x="475834" y="4005947"/>
            <a:ext cx="5351059" cy="240097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914218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Connector 75">
            <a:hlinkClick r:id="" action="ppaction://noaction"/>
            <a:extLst>
              <a:ext uri="{FF2B5EF4-FFF2-40B4-BE49-F238E27FC236}">
                <a16:creationId xmlns:a16="http://schemas.microsoft.com/office/drawing/2014/main" id="{914EEB76-0FEA-054B-643D-F314E7C6B784}"/>
              </a:ext>
            </a:extLst>
          </p:cNvPr>
          <p:cNvCxnSpPr>
            <a:cxnSpLocks/>
          </p:cNvCxnSpPr>
          <p:nvPr userDrawn="1"/>
        </p:nvCxnSpPr>
        <p:spPr>
          <a:xfrm>
            <a:off x="607193" y="4005947"/>
            <a:ext cx="181087" cy="0"/>
          </a:xfrm>
          <a:prstGeom prst="line">
            <a:avLst/>
          </a:prstGeom>
          <a:noFill/>
          <a:ln w="34925" cap="rnd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Text Placeholder 15">
            <a:extLst>
              <a:ext uri="{FF2B5EF4-FFF2-40B4-BE49-F238E27FC236}">
                <a16:creationId xmlns:a16="http://schemas.microsoft.com/office/drawing/2014/main" id="{59EEA8D9-F4B5-B672-B3F5-81A783775E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835" y="4121560"/>
            <a:ext cx="4934366" cy="391248"/>
          </a:xfr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PLACEHOLDER FOR TITLE</a:t>
            </a:r>
          </a:p>
        </p:txBody>
      </p:sp>
      <p:cxnSp>
        <p:nvCxnSpPr>
          <p:cNvPr id="78" name="Straight Connector 77">
            <a:hlinkClick r:id="" action="ppaction://noaction"/>
            <a:extLst>
              <a:ext uri="{FF2B5EF4-FFF2-40B4-BE49-F238E27FC236}">
                <a16:creationId xmlns:a16="http://schemas.microsoft.com/office/drawing/2014/main" id="{4988B12F-D6DD-2D8E-F0BB-8911E7C8FEC6}"/>
              </a:ext>
            </a:extLst>
          </p:cNvPr>
          <p:cNvCxnSpPr>
            <a:cxnSpLocks/>
          </p:cNvCxnSpPr>
          <p:nvPr userDrawn="1"/>
        </p:nvCxnSpPr>
        <p:spPr>
          <a:xfrm>
            <a:off x="5499825" y="6404132"/>
            <a:ext cx="181087" cy="0"/>
          </a:xfrm>
          <a:prstGeom prst="line">
            <a:avLst/>
          </a:prstGeom>
          <a:noFill/>
          <a:ln w="34925" cap="rnd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9" name="Text Placeholder 15">
            <a:extLst>
              <a:ext uri="{FF2B5EF4-FFF2-40B4-BE49-F238E27FC236}">
                <a16:creationId xmlns:a16="http://schemas.microsoft.com/office/drawing/2014/main" id="{6EA6E1E3-122F-F9A5-6447-E3A5958381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5834" y="4822690"/>
            <a:ext cx="5205078" cy="1100907"/>
          </a:xfrm>
        </p:spPr>
        <p:txBody>
          <a:bodyPr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80" name="Text Placeholder 15">
            <a:extLst>
              <a:ext uri="{FF2B5EF4-FFF2-40B4-BE49-F238E27FC236}">
                <a16:creationId xmlns:a16="http://schemas.microsoft.com/office/drawing/2014/main" id="{A24EFEC7-DA74-6EAE-6950-5CE8205A3A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834" y="6149804"/>
            <a:ext cx="5205078" cy="242263"/>
          </a:xfrm>
        </p:spPr>
        <p:txBody>
          <a:bodyPr anchor="ctr">
            <a:no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INDUSTRY: XXXX</a:t>
            </a:r>
          </a:p>
        </p:txBody>
      </p:sp>
      <p:sp>
        <p:nvSpPr>
          <p:cNvPr id="81" name="Rectangle 80">
            <a:hlinkClick r:id="" action="ppaction://noaction"/>
            <a:extLst>
              <a:ext uri="{FF2B5EF4-FFF2-40B4-BE49-F238E27FC236}">
                <a16:creationId xmlns:a16="http://schemas.microsoft.com/office/drawing/2014/main" id="{09C0183C-539C-49E6-360A-96394C83E0B0}"/>
              </a:ext>
            </a:extLst>
          </p:cNvPr>
          <p:cNvSpPr/>
          <p:nvPr userDrawn="1"/>
        </p:nvSpPr>
        <p:spPr>
          <a:xfrm>
            <a:off x="6365106" y="4005947"/>
            <a:ext cx="5351059" cy="240097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914218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2" name="Straight Connector 81">
            <a:hlinkClick r:id="" action="ppaction://noaction"/>
            <a:extLst>
              <a:ext uri="{FF2B5EF4-FFF2-40B4-BE49-F238E27FC236}">
                <a16:creationId xmlns:a16="http://schemas.microsoft.com/office/drawing/2014/main" id="{9C6EFF7A-7546-B7E6-9EC3-8090613D1704}"/>
              </a:ext>
            </a:extLst>
          </p:cNvPr>
          <p:cNvCxnSpPr>
            <a:cxnSpLocks/>
          </p:cNvCxnSpPr>
          <p:nvPr userDrawn="1"/>
        </p:nvCxnSpPr>
        <p:spPr>
          <a:xfrm>
            <a:off x="6496465" y="4005947"/>
            <a:ext cx="181087" cy="0"/>
          </a:xfrm>
          <a:prstGeom prst="line">
            <a:avLst/>
          </a:prstGeom>
          <a:noFill/>
          <a:ln w="34925" cap="rnd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 Placeholder 15">
            <a:extLst>
              <a:ext uri="{FF2B5EF4-FFF2-40B4-BE49-F238E27FC236}">
                <a16:creationId xmlns:a16="http://schemas.microsoft.com/office/drawing/2014/main" id="{322099DD-20F0-08A8-2B08-0E52BFECFF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5107" y="4121560"/>
            <a:ext cx="4934366" cy="391248"/>
          </a:xfrm>
        </p:spPr>
        <p:txBody>
          <a:bodyPr anchor="t">
            <a:noAutofit/>
          </a:bodyPr>
          <a:lstStyle>
            <a:lvl1pPr marL="0" indent="0">
              <a:buNone/>
              <a:defRPr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PLACEHOLDER FOR TITLE</a:t>
            </a:r>
          </a:p>
        </p:txBody>
      </p:sp>
      <p:cxnSp>
        <p:nvCxnSpPr>
          <p:cNvPr id="84" name="Straight Connector 83">
            <a:hlinkClick r:id="" action="ppaction://noaction"/>
            <a:extLst>
              <a:ext uri="{FF2B5EF4-FFF2-40B4-BE49-F238E27FC236}">
                <a16:creationId xmlns:a16="http://schemas.microsoft.com/office/drawing/2014/main" id="{092B38F3-8830-2937-7DF3-BDA7DE54973B}"/>
              </a:ext>
            </a:extLst>
          </p:cNvPr>
          <p:cNvCxnSpPr>
            <a:cxnSpLocks/>
          </p:cNvCxnSpPr>
          <p:nvPr userDrawn="1"/>
        </p:nvCxnSpPr>
        <p:spPr>
          <a:xfrm>
            <a:off x="11389097" y="6404132"/>
            <a:ext cx="181087" cy="0"/>
          </a:xfrm>
          <a:prstGeom prst="line">
            <a:avLst/>
          </a:prstGeom>
          <a:noFill/>
          <a:ln w="34925" cap="rnd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Text Placeholder 15">
            <a:extLst>
              <a:ext uri="{FF2B5EF4-FFF2-40B4-BE49-F238E27FC236}">
                <a16:creationId xmlns:a16="http://schemas.microsoft.com/office/drawing/2014/main" id="{C09B2C35-30E8-B879-1566-251E202250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5106" y="4822690"/>
            <a:ext cx="5205078" cy="1100907"/>
          </a:xfrm>
        </p:spPr>
        <p:txBody>
          <a:bodyPr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86" name="Text Placeholder 15">
            <a:extLst>
              <a:ext uri="{FF2B5EF4-FFF2-40B4-BE49-F238E27FC236}">
                <a16:creationId xmlns:a16="http://schemas.microsoft.com/office/drawing/2014/main" id="{55DA0331-D5B2-F86D-7575-7F518FF1CA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5106" y="6149804"/>
            <a:ext cx="5205078" cy="242263"/>
          </a:xfrm>
        </p:spPr>
        <p:txBody>
          <a:bodyPr anchor="ctr">
            <a:no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INDUSTRY: XXXX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3C4A93C-C5BD-0426-020D-078982431714}"/>
              </a:ext>
            </a:extLst>
          </p:cNvPr>
          <p:cNvSpPr txBox="1"/>
          <p:nvPr userDrawn="1"/>
        </p:nvSpPr>
        <p:spPr>
          <a:xfrm>
            <a:off x="450436" y="6611026"/>
            <a:ext cx="17688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b="0" i="0" u="none" strike="noStrike" spc="40" baseline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AFFINE CONFIDENTIAL</a:t>
            </a:r>
            <a:endParaRPr lang="en-US" sz="900" i="0" spc="40" baseline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550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8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3 layouts_S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>
            <a:extLst>
              <a:ext uri="{FF2B5EF4-FFF2-40B4-BE49-F238E27FC236}">
                <a16:creationId xmlns:a16="http://schemas.microsoft.com/office/drawing/2014/main" id="{9A7A3074-4474-62D6-03EF-A92BF8AF6476}"/>
              </a:ext>
            </a:extLst>
          </p:cNvPr>
          <p:cNvSpPr/>
          <p:nvPr userDrawn="1"/>
        </p:nvSpPr>
        <p:spPr>
          <a:xfrm>
            <a:off x="2160686" y="6589987"/>
            <a:ext cx="10031314" cy="273600"/>
          </a:xfrm>
          <a:custGeom>
            <a:avLst/>
            <a:gdLst>
              <a:gd name="connsiteX0" fmla="*/ 96397 w 10031314"/>
              <a:gd name="connsiteY0" fmla="*/ 0 h 273600"/>
              <a:gd name="connsiteX1" fmla="*/ 199560 w 10031314"/>
              <a:gd name="connsiteY1" fmla="*/ 0 h 273600"/>
              <a:gd name="connsiteX2" fmla="*/ 205251 w 10031314"/>
              <a:gd name="connsiteY2" fmla="*/ 0 h 273600"/>
              <a:gd name="connsiteX3" fmla="*/ 10031314 w 10031314"/>
              <a:gd name="connsiteY3" fmla="*/ 0 h 273600"/>
              <a:gd name="connsiteX4" fmla="*/ 10031314 w 10031314"/>
              <a:gd name="connsiteY4" fmla="*/ 271986 h 273600"/>
              <a:gd name="connsiteX5" fmla="*/ 301080 w 10031314"/>
              <a:gd name="connsiteY5" fmla="*/ 271986 h 273600"/>
              <a:gd name="connsiteX6" fmla="*/ 301648 w 10031314"/>
              <a:gd name="connsiteY6" fmla="*/ 273600 h 273600"/>
              <a:gd name="connsiteX7" fmla="*/ 0 w 10031314"/>
              <a:gd name="connsiteY7" fmla="*/ 273600 h 2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31314" h="273600">
                <a:moveTo>
                  <a:pt x="96397" y="0"/>
                </a:moveTo>
                <a:lnTo>
                  <a:pt x="199560" y="0"/>
                </a:lnTo>
                <a:lnTo>
                  <a:pt x="205251" y="0"/>
                </a:lnTo>
                <a:lnTo>
                  <a:pt x="10031314" y="0"/>
                </a:lnTo>
                <a:lnTo>
                  <a:pt x="10031314" y="271986"/>
                </a:lnTo>
                <a:lnTo>
                  <a:pt x="301080" y="271986"/>
                </a:lnTo>
                <a:lnTo>
                  <a:pt x="301648" y="273600"/>
                </a:lnTo>
                <a:lnTo>
                  <a:pt x="0" y="273600"/>
                </a:lnTo>
                <a:close/>
              </a:path>
            </a:pathLst>
          </a:custGeom>
          <a:gradFill flip="none" rotWithShape="1">
            <a:gsLst>
              <a:gs pos="0">
                <a:srgbClr val="6DCCE3"/>
              </a:gs>
              <a:gs pos="3000">
                <a:srgbClr val="6FBEDB"/>
              </a:gs>
              <a:gs pos="21000">
                <a:srgbClr val="7870B1"/>
              </a:gs>
              <a:gs pos="29000">
                <a:srgbClr val="7C51A0"/>
              </a:gs>
              <a:gs pos="40000">
                <a:srgbClr val="964489"/>
              </a:gs>
              <a:gs pos="65000">
                <a:srgbClr val="D9234F"/>
              </a:gs>
              <a:gs pos="71000">
                <a:srgbClr val="EC1A3E"/>
              </a:gs>
              <a:gs pos="100000">
                <a:srgbClr val="F05B5B"/>
              </a:gs>
            </a:gsLst>
            <a:lin ang="10800000" scaled="1"/>
            <a:tileRect/>
          </a:gradFill>
          <a:ln w="19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FA91E26-1709-DE24-0CEC-4324EF33EB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930" t="34127" r="14930" b="34127"/>
          <a:stretch/>
        </p:blipFill>
        <p:spPr>
          <a:xfrm>
            <a:off x="10454382" y="326298"/>
            <a:ext cx="1234931" cy="395065"/>
          </a:xfrm>
          <a:prstGeom prst="rect">
            <a:avLst/>
          </a:prstGeom>
        </p:spPr>
      </p:pic>
      <p:sp>
        <p:nvSpPr>
          <p:cNvPr id="9" name="Google Shape;102;p18">
            <a:extLst>
              <a:ext uri="{FF2B5EF4-FFF2-40B4-BE49-F238E27FC236}">
                <a16:creationId xmlns:a16="http://schemas.microsoft.com/office/drawing/2014/main" id="{5628658C-0DB7-F943-595C-A97F0FB817F8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450435" y="211638"/>
            <a:ext cx="9425085" cy="624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2400" b="1">
                <a:gradFill flip="none" rotWithShape="1">
                  <a:gsLst>
                    <a:gs pos="0">
                      <a:schemeClr val="accent2"/>
                    </a:gs>
                    <a:gs pos="74000">
                      <a:schemeClr val="accent3">
                        <a:lumMod val="75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9pPr>
          </a:lstStyle>
          <a:p>
            <a:r>
              <a:rPr lang="en-US"/>
              <a:t>Placeholder For Title</a:t>
            </a:r>
          </a:p>
        </p:txBody>
      </p:sp>
      <p:sp>
        <p:nvSpPr>
          <p:cNvPr id="2" name="Google Shape;99;p17">
            <a:extLst>
              <a:ext uri="{FF2B5EF4-FFF2-40B4-BE49-F238E27FC236}">
                <a16:creationId xmlns:a16="http://schemas.microsoft.com/office/drawing/2014/main" id="{B2219352-F014-8210-8BED-E6A8B7DF906D}"/>
              </a:ext>
            </a:extLst>
          </p:cNvPr>
          <p:cNvSpPr txBox="1">
            <a:spLocks/>
          </p:cNvSpPr>
          <p:nvPr userDrawn="1"/>
        </p:nvSpPr>
        <p:spPr>
          <a:xfrm>
            <a:off x="11680825" y="6605368"/>
            <a:ext cx="444500" cy="242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14F0EC3B-892E-6843-8E9D-67F1021565E0}" type="slidenum">
              <a:rPr lang="en-US" b="1" smtClean="0"/>
              <a:pPr/>
              <a:t>‹#›</a:t>
            </a:fld>
            <a:endParaRPr lang="en-US" b="1"/>
          </a:p>
        </p:txBody>
      </p:sp>
      <p:sp>
        <p:nvSpPr>
          <p:cNvPr id="7" name="Rectangle 6">
            <a:hlinkClick r:id="" action="ppaction://noaction"/>
            <a:extLst>
              <a:ext uri="{FF2B5EF4-FFF2-40B4-BE49-F238E27FC236}">
                <a16:creationId xmlns:a16="http://schemas.microsoft.com/office/drawing/2014/main" id="{E2BF8D13-2687-5DCF-A1D3-95D48F2DC72E}"/>
              </a:ext>
            </a:extLst>
          </p:cNvPr>
          <p:cNvSpPr/>
          <p:nvPr userDrawn="1"/>
        </p:nvSpPr>
        <p:spPr>
          <a:xfrm>
            <a:off x="475835" y="1053662"/>
            <a:ext cx="3626266" cy="522086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914218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hlinkClick r:id="" action="ppaction://noaction"/>
            <a:extLst>
              <a:ext uri="{FF2B5EF4-FFF2-40B4-BE49-F238E27FC236}">
                <a16:creationId xmlns:a16="http://schemas.microsoft.com/office/drawing/2014/main" id="{528392BA-FB6D-9039-1C1A-DC428062661F}"/>
              </a:ext>
            </a:extLst>
          </p:cNvPr>
          <p:cNvCxnSpPr>
            <a:cxnSpLocks/>
          </p:cNvCxnSpPr>
          <p:nvPr userDrawn="1"/>
        </p:nvCxnSpPr>
        <p:spPr>
          <a:xfrm>
            <a:off x="607192" y="1051971"/>
            <a:ext cx="181087" cy="0"/>
          </a:xfrm>
          <a:prstGeom prst="line">
            <a:avLst/>
          </a:prstGeom>
          <a:noFill/>
          <a:ln w="34925" cap="rnd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hlinkClick r:id="" action="ppaction://noaction"/>
            <a:extLst>
              <a:ext uri="{FF2B5EF4-FFF2-40B4-BE49-F238E27FC236}">
                <a16:creationId xmlns:a16="http://schemas.microsoft.com/office/drawing/2014/main" id="{39C21B4B-2A7C-F6A1-9828-EDAA936C3215}"/>
              </a:ext>
            </a:extLst>
          </p:cNvPr>
          <p:cNvCxnSpPr>
            <a:cxnSpLocks/>
          </p:cNvCxnSpPr>
          <p:nvPr userDrawn="1"/>
        </p:nvCxnSpPr>
        <p:spPr>
          <a:xfrm>
            <a:off x="3794998" y="6274526"/>
            <a:ext cx="181087" cy="0"/>
          </a:xfrm>
          <a:prstGeom prst="line">
            <a:avLst/>
          </a:prstGeom>
          <a:noFill/>
          <a:ln w="34925" cap="rnd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CA7F49-5960-217A-FD61-23F44BE708E8}"/>
              </a:ext>
            </a:extLst>
          </p:cNvPr>
          <p:cNvCxnSpPr>
            <a:cxnSpLocks/>
          </p:cNvCxnSpPr>
          <p:nvPr userDrawn="1"/>
        </p:nvCxnSpPr>
        <p:spPr>
          <a:xfrm flipV="1">
            <a:off x="2288968" y="4462183"/>
            <a:ext cx="0" cy="1102051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CD6B9C-0FAC-9AE1-CE31-F10D497DD4E9}"/>
              </a:ext>
            </a:extLst>
          </p:cNvPr>
          <p:cNvCxnSpPr>
            <a:cxnSpLocks/>
          </p:cNvCxnSpPr>
          <p:nvPr userDrawn="1"/>
        </p:nvCxnSpPr>
        <p:spPr>
          <a:xfrm>
            <a:off x="475834" y="4156794"/>
            <a:ext cx="3626262" cy="0"/>
          </a:xfrm>
          <a:prstGeom prst="line">
            <a:avLst/>
          </a:prstGeom>
          <a:ln>
            <a:gradFill flip="none" rotWithShape="1">
              <a:gsLst>
                <a:gs pos="43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0C462E2E-3A55-7A58-F5FF-8A472E8009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5834" y="1241064"/>
            <a:ext cx="3063474" cy="826582"/>
          </a:xfrm>
        </p:spPr>
        <p:txBody>
          <a:bodyPr anchor="t">
            <a:noAutofit/>
          </a:bodyPr>
          <a:lstStyle>
            <a:lvl1pPr marL="0" indent="0">
              <a:buNone/>
              <a:defRPr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PLACEHOLDER FOR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EADC304-5EA9-6BC9-F32D-D141EEB800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5834" y="2373034"/>
            <a:ext cx="3500251" cy="1581442"/>
          </a:xfrm>
        </p:spPr>
        <p:txBody>
          <a:bodyPr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68E6A255-7B36-6472-33B2-FB5CC6EDCB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834" y="4460491"/>
            <a:ext cx="1541740" cy="998601"/>
          </a:xfrm>
        </p:spPr>
        <p:txBody>
          <a:bodyPr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0789C20-76E3-B0DC-5735-5344B85FDC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53855" y="4460491"/>
            <a:ext cx="1541740" cy="998601"/>
          </a:xfrm>
        </p:spPr>
        <p:txBody>
          <a:bodyPr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46FD934-6DAC-0868-5457-44C625C4F1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834" y="5942683"/>
            <a:ext cx="3626262" cy="242263"/>
          </a:xfrm>
        </p:spPr>
        <p:txBody>
          <a:bodyPr anchor="ctr">
            <a:no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INDUSTRY: XXXX</a:t>
            </a:r>
          </a:p>
        </p:txBody>
      </p:sp>
      <p:sp>
        <p:nvSpPr>
          <p:cNvPr id="39" name="Rectangle 38">
            <a:hlinkClick r:id="" action="ppaction://noaction"/>
            <a:extLst>
              <a:ext uri="{FF2B5EF4-FFF2-40B4-BE49-F238E27FC236}">
                <a16:creationId xmlns:a16="http://schemas.microsoft.com/office/drawing/2014/main" id="{6590C8D0-9E44-EDD7-7852-D59E95BE9622}"/>
              </a:ext>
            </a:extLst>
          </p:cNvPr>
          <p:cNvSpPr/>
          <p:nvPr userDrawn="1"/>
        </p:nvSpPr>
        <p:spPr>
          <a:xfrm>
            <a:off x="4296254" y="1053662"/>
            <a:ext cx="3626266" cy="522086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914218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Connector 39">
            <a:hlinkClick r:id="" action="ppaction://noaction"/>
            <a:extLst>
              <a:ext uri="{FF2B5EF4-FFF2-40B4-BE49-F238E27FC236}">
                <a16:creationId xmlns:a16="http://schemas.microsoft.com/office/drawing/2014/main" id="{A7A0DC79-6817-5065-27BF-16C75EEBB2AB}"/>
              </a:ext>
            </a:extLst>
          </p:cNvPr>
          <p:cNvCxnSpPr>
            <a:cxnSpLocks/>
          </p:cNvCxnSpPr>
          <p:nvPr userDrawn="1"/>
        </p:nvCxnSpPr>
        <p:spPr>
          <a:xfrm>
            <a:off x="4427611" y="1051971"/>
            <a:ext cx="181087" cy="0"/>
          </a:xfrm>
          <a:prstGeom prst="line">
            <a:avLst/>
          </a:prstGeom>
          <a:noFill/>
          <a:ln w="34925" cap="rnd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Connector 40">
            <a:hlinkClick r:id="" action="ppaction://noaction"/>
            <a:extLst>
              <a:ext uri="{FF2B5EF4-FFF2-40B4-BE49-F238E27FC236}">
                <a16:creationId xmlns:a16="http://schemas.microsoft.com/office/drawing/2014/main" id="{4B2609DE-7F8D-8253-E5C7-B10076E9028A}"/>
              </a:ext>
            </a:extLst>
          </p:cNvPr>
          <p:cNvCxnSpPr>
            <a:cxnSpLocks/>
          </p:cNvCxnSpPr>
          <p:nvPr userDrawn="1"/>
        </p:nvCxnSpPr>
        <p:spPr>
          <a:xfrm>
            <a:off x="7615417" y="6274526"/>
            <a:ext cx="181087" cy="0"/>
          </a:xfrm>
          <a:prstGeom prst="line">
            <a:avLst/>
          </a:prstGeom>
          <a:noFill/>
          <a:ln w="34925" cap="rnd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5AADCD7-455C-6248-4047-C61CB94A0529}"/>
              </a:ext>
            </a:extLst>
          </p:cNvPr>
          <p:cNvCxnSpPr>
            <a:cxnSpLocks/>
          </p:cNvCxnSpPr>
          <p:nvPr userDrawn="1"/>
        </p:nvCxnSpPr>
        <p:spPr>
          <a:xfrm flipV="1">
            <a:off x="6109387" y="4462183"/>
            <a:ext cx="0" cy="1102051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A09C9C9-0A6A-973E-A198-0EDA649E562C}"/>
              </a:ext>
            </a:extLst>
          </p:cNvPr>
          <p:cNvCxnSpPr>
            <a:cxnSpLocks/>
          </p:cNvCxnSpPr>
          <p:nvPr userDrawn="1"/>
        </p:nvCxnSpPr>
        <p:spPr>
          <a:xfrm>
            <a:off x="4296253" y="4156794"/>
            <a:ext cx="3626262" cy="0"/>
          </a:xfrm>
          <a:prstGeom prst="line">
            <a:avLst/>
          </a:prstGeom>
          <a:ln>
            <a:gradFill flip="none" rotWithShape="1">
              <a:gsLst>
                <a:gs pos="43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15">
            <a:extLst>
              <a:ext uri="{FF2B5EF4-FFF2-40B4-BE49-F238E27FC236}">
                <a16:creationId xmlns:a16="http://schemas.microsoft.com/office/drawing/2014/main" id="{CE95128C-105A-09F0-03FE-E8E8BFC51F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96253" y="1241064"/>
            <a:ext cx="3063474" cy="826582"/>
          </a:xfrm>
        </p:spPr>
        <p:txBody>
          <a:bodyPr anchor="t">
            <a:noAutofit/>
          </a:bodyPr>
          <a:lstStyle>
            <a:lvl1pPr marL="0" indent="0">
              <a:buNone/>
              <a:defRPr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PLACEHOLDER FOR TITLE</a:t>
            </a:r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05508B03-5EAD-B379-A6A4-9AEDBFE421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96253" y="2373034"/>
            <a:ext cx="3500251" cy="1581442"/>
          </a:xfrm>
        </p:spPr>
        <p:txBody>
          <a:bodyPr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1681FB62-2F34-13BF-0183-521CC1A85C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96253" y="4460491"/>
            <a:ext cx="1541740" cy="998601"/>
          </a:xfrm>
        </p:spPr>
        <p:txBody>
          <a:bodyPr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48" name="Text Placeholder 15">
            <a:extLst>
              <a:ext uri="{FF2B5EF4-FFF2-40B4-BE49-F238E27FC236}">
                <a16:creationId xmlns:a16="http://schemas.microsoft.com/office/drawing/2014/main" id="{185684D6-8EF0-F685-6FCF-5C4EBD1AF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274" y="4460491"/>
            <a:ext cx="1541740" cy="998601"/>
          </a:xfrm>
        </p:spPr>
        <p:txBody>
          <a:bodyPr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C141D06C-B7BA-A7D4-F964-B8E909A555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96253" y="5942683"/>
            <a:ext cx="3626262" cy="242263"/>
          </a:xfrm>
        </p:spPr>
        <p:txBody>
          <a:bodyPr anchor="ctr">
            <a:no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INDUSTRY: XXXX</a:t>
            </a:r>
          </a:p>
        </p:txBody>
      </p:sp>
      <p:sp>
        <p:nvSpPr>
          <p:cNvPr id="50" name="Rectangle 49">
            <a:hlinkClick r:id="" action="ppaction://noaction"/>
            <a:extLst>
              <a:ext uri="{FF2B5EF4-FFF2-40B4-BE49-F238E27FC236}">
                <a16:creationId xmlns:a16="http://schemas.microsoft.com/office/drawing/2014/main" id="{A9DF9E88-3A7D-AA4B-4DC8-7D54B83F854A}"/>
              </a:ext>
            </a:extLst>
          </p:cNvPr>
          <p:cNvSpPr/>
          <p:nvPr userDrawn="1"/>
        </p:nvSpPr>
        <p:spPr>
          <a:xfrm>
            <a:off x="8108534" y="1053662"/>
            <a:ext cx="3626266" cy="522086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914218"/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Connector 55">
            <a:hlinkClick r:id="" action="ppaction://noaction"/>
            <a:extLst>
              <a:ext uri="{FF2B5EF4-FFF2-40B4-BE49-F238E27FC236}">
                <a16:creationId xmlns:a16="http://schemas.microsoft.com/office/drawing/2014/main" id="{728831B9-24F8-3324-774C-981E7954B8FE}"/>
              </a:ext>
            </a:extLst>
          </p:cNvPr>
          <p:cNvCxnSpPr>
            <a:cxnSpLocks/>
          </p:cNvCxnSpPr>
          <p:nvPr userDrawn="1"/>
        </p:nvCxnSpPr>
        <p:spPr>
          <a:xfrm>
            <a:off x="8239891" y="1051971"/>
            <a:ext cx="181087" cy="0"/>
          </a:xfrm>
          <a:prstGeom prst="line">
            <a:avLst/>
          </a:prstGeom>
          <a:noFill/>
          <a:ln w="34925" cap="rnd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Straight Connector 56">
            <a:hlinkClick r:id="" action="ppaction://noaction"/>
            <a:extLst>
              <a:ext uri="{FF2B5EF4-FFF2-40B4-BE49-F238E27FC236}">
                <a16:creationId xmlns:a16="http://schemas.microsoft.com/office/drawing/2014/main" id="{9240E7A0-FB0A-D6D2-5565-16A498D40F75}"/>
              </a:ext>
            </a:extLst>
          </p:cNvPr>
          <p:cNvCxnSpPr>
            <a:cxnSpLocks/>
          </p:cNvCxnSpPr>
          <p:nvPr userDrawn="1"/>
        </p:nvCxnSpPr>
        <p:spPr>
          <a:xfrm>
            <a:off x="11427697" y="6274526"/>
            <a:ext cx="181087" cy="0"/>
          </a:xfrm>
          <a:prstGeom prst="line">
            <a:avLst/>
          </a:prstGeom>
          <a:noFill/>
          <a:ln w="34925" cap="rnd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362D66D-4D3B-77DC-61A3-F795E2ED5E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921667" y="4462183"/>
            <a:ext cx="0" cy="1102051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231966-813B-54E1-5A0D-B64050F6AEEF}"/>
              </a:ext>
            </a:extLst>
          </p:cNvPr>
          <p:cNvCxnSpPr>
            <a:cxnSpLocks/>
          </p:cNvCxnSpPr>
          <p:nvPr userDrawn="1"/>
        </p:nvCxnSpPr>
        <p:spPr>
          <a:xfrm>
            <a:off x="8108533" y="4156794"/>
            <a:ext cx="3626262" cy="0"/>
          </a:xfrm>
          <a:prstGeom prst="line">
            <a:avLst/>
          </a:prstGeom>
          <a:ln>
            <a:gradFill flip="none" rotWithShape="1">
              <a:gsLst>
                <a:gs pos="43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15">
            <a:extLst>
              <a:ext uri="{FF2B5EF4-FFF2-40B4-BE49-F238E27FC236}">
                <a16:creationId xmlns:a16="http://schemas.microsoft.com/office/drawing/2014/main" id="{A65E9596-3F5B-C2F5-6353-0262805757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08534" y="1241064"/>
            <a:ext cx="3063474" cy="826582"/>
          </a:xfrm>
        </p:spPr>
        <p:txBody>
          <a:bodyPr anchor="t">
            <a:noAutofit/>
          </a:bodyPr>
          <a:lstStyle>
            <a:lvl1pPr marL="0" indent="0">
              <a:buNone/>
              <a:defRPr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PLACEHOLDER FOR TITLE</a:t>
            </a:r>
          </a:p>
        </p:txBody>
      </p:sp>
      <p:sp>
        <p:nvSpPr>
          <p:cNvPr id="61" name="Text Placeholder 15">
            <a:extLst>
              <a:ext uri="{FF2B5EF4-FFF2-40B4-BE49-F238E27FC236}">
                <a16:creationId xmlns:a16="http://schemas.microsoft.com/office/drawing/2014/main" id="{A38A3238-2C55-8005-CF92-DB06EE43CE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08534" y="2373034"/>
            <a:ext cx="3500251" cy="1581442"/>
          </a:xfrm>
        </p:spPr>
        <p:txBody>
          <a:bodyPr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68" name="Text Placeholder 15">
            <a:extLst>
              <a:ext uri="{FF2B5EF4-FFF2-40B4-BE49-F238E27FC236}">
                <a16:creationId xmlns:a16="http://schemas.microsoft.com/office/drawing/2014/main" id="{A1DB89C1-57FA-B034-817A-460372B2AA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08534" y="4460491"/>
            <a:ext cx="1541740" cy="998601"/>
          </a:xfrm>
        </p:spPr>
        <p:txBody>
          <a:bodyPr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A728CCF7-B552-EFF2-55CA-DEE3C5A3DA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86554" y="4460491"/>
            <a:ext cx="1541740" cy="998601"/>
          </a:xfrm>
        </p:spPr>
        <p:txBody>
          <a:bodyPr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70" name="Text Placeholder 15">
            <a:extLst>
              <a:ext uri="{FF2B5EF4-FFF2-40B4-BE49-F238E27FC236}">
                <a16:creationId xmlns:a16="http://schemas.microsoft.com/office/drawing/2014/main" id="{AD8200B1-75E6-217A-534E-350348F769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08534" y="5942683"/>
            <a:ext cx="3626262" cy="242263"/>
          </a:xfrm>
        </p:spPr>
        <p:txBody>
          <a:bodyPr anchor="ctr">
            <a:no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INDUSTRY: XXXX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1F07991-060A-4978-A677-C5AE1AD76E07}"/>
              </a:ext>
            </a:extLst>
          </p:cNvPr>
          <p:cNvSpPr txBox="1"/>
          <p:nvPr userDrawn="1"/>
        </p:nvSpPr>
        <p:spPr>
          <a:xfrm>
            <a:off x="450436" y="6611026"/>
            <a:ext cx="17688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b="0" i="0" u="none" strike="noStrike" spc="40" baseline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AFFINE CONFIDENTIAL</a:t>
            </a:r>
            <a:endParaRPr lang="en-US" sz="900" i="0" spc="40" baseline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993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8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2 layouts_S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F49CA20-F1BA-549E-2251-FFFEA0650CDE}"/>
              </a:ext>
            </a:extLst>
          </p:cNvPr>
          <p:cNvGrpSpPr/>
          <p:nvPr userDrawn="1"/>
        </p:nvGrpSpPr>
        <p:grpSpPr>
          <a:xfrm>
            <a:off x="475835" y="1053662"/>
            <a:ext cx="5401725" cy="5222555"/>
            <a:chOff x="450435" y="1204371"/>
            <a:chExt cx="5401725" cy="5222555"/>
          </a:xfrm>
        </p:grpSpPr>
        <p:sp>
          <p:nvSpPr>
            <p:cNvPr id="18" name="Rectangle 17">
              <a:hlinkClick r:id="" action="ppaction://noaction"/>
              <a:extLst>
                <a:ext uri="{FF2B5EF4-FFF2-40B4-BE49-F238E27FC236}">
                  <a16:creationId xmlns:a16="http://schemas.microsoft.com/office/drawing/2014/main" id="{D8C1A99A-0036-D929-7C5E-0F47AE994D6F}"/>
                </a:ext>
              </a:extLst>
            </p:cNvPr>
            <p:cNvSpPr/>
            <p:nvPr userDrawn="1"/>
          </p:nvSpPr>
          <p:spPr>
            <a:xfrm>
              <a:off x="450435" y="1206062"/>
              <a:ext cx="5401725" cy="522086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 defTabSz="914218"/>
              <a:endPara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Straight Connector 18">
              <a:hlinkClick r:id="" action="ppaction://noaction"/>
              <a:extLst>
                <a:ext uri="{FF2B5EF4-FFF2-40B4-BE49-F238E27FC236}">
                  <a16:creationId xmlns:a16="http://schemas.microsoft.com/office/drawing/2014/main" id="{D965431D-88EF-5759-D2BB-4D8B89B754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1793" y="1204371"/>
              <a:ext cx="258103" cy="0"/>
            </a:xfrm>
            <a:prstGeom prst="line">
              <a:avLst/>
            </a:prstGeom>
            <a:noFill/>
            <a:ln w="34925" cap="rnd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>
              <a:hlinkClick r:id="" action="ppaction://noaction"/>
              <a:extLst>
                <a:ext uri="{FF2B5EF4-FFF2-40B4-BE49-F238E27FC236}">
                  <a16:creationId xmlns:a16="http://schemas.microsoft.com/office/drawing/2014/main" id="{D5CABACD-C0E2-173F-49EF-DE580FF107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37304" y="6426926"/>
              <a:ext cx="258103" cy="0"/>
            </a:xfrm>
            <a:prstGeom prst="line">
              <a:avLst/>
            </a:prstGeom>
            <a:noFill/>
            <a:ln w="34925" cap="rnd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" name="Freeform 11">
            <a:extLst>
              <a:ext uri="{FF2B5EF4-FFF2-40B4-BE49-F238E27FC236}">
                <a16:creationId xmlns:a16="http://schemas.microsoft.com/office/drawing/2014/main" id="{9A7A3074-4474-62D6-03EF-A92BF8AF6476}"/>
              </a:ext>
            </a:extLst>
          </p:cNvPr>
          <p:cNvSpPr/>
          <p:nvPr userDrawn="1"/>
        </p:nvSpPr>
        <p:spPr>
          <a:xfrm>
            <a:off x="2160686" y="6589987"/>
            <a:ext cx="10031314" cy="273600"/>
          </a:xfrm>
          <a:custGeom>
            <a:avLst/>
            <a:gdLst>
              <a:gd name="connsiteX0" fmla="*/ 96397 w 10031314"/>
              <a:gd name="connsiteY0" fmla="*/ 0 h 273600"/>
              <a:gd name="connsiteX1" fmla="*/ 199560 w 10031314"/>
              <a:gd name="connsiteY1" fmla="*/ 0 h 273600"/>
              <a:gd name="connsiteX2" fmla="*/ 205251 w 10031314"/>
              <a:gd name="connsiteY2" fmla="*/ 0 h 273600"/>
              <a:gd name="connsiteX3" fmla="*/ 10031314 w 10031314"/>
              <a:gd name="connsiteY3" fmla="*/ 0 h 273600"/>
              <a:gd name="connsiteX4" fmla="*/ 10031314 w 10031314"/>
              <a:gd name="connsiteY4" fmla="*/ 271986 h 273600"/>
              <a:gd name="connsiteX5" fmla="*/ 301080 w 10031314"/>
              <a:gd name="connsiteY5" fmla="*/ 271986 h 273600"/>
              <a:gd name="connsiteX6" fmla="*/ 301648 w 10031314"/>
              <a:gd name="connsiteY6" fmla="*/ 273600 h 273600"/>
              <a:gd name="connsiteX7" fmla="*/ 0 w 10031314"/>
              <a:gd name="connsiteY7" fmla="*/ 273600 h 2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31314" h="273600">
                <a:moveTo>
                  <a:pt x="96397" y="0"/>
                </a:moveTo>
                <a:lnTo>
                  <a:pt x="199560" y="0"/>
                </a:lnTo>
                <a:lnTo>
                  <a:pt x="205251" y="0"/>
                </a:lnTo>
                <a:lnTo>
                  <a:pt x="10031314" y="0"/>
                </a:lnTo>
                <a:lnTo>
                  <a:pt x="10031314" y="271986"/>
                </a:lnTo>
                <a:lnTo>
                  <a:pt x="301080" y="271986"/>
                </a:lnTo>
                <a:lnTo>
                  <a:pt x="301648" y="273600"/>
                </a:lnTo>
                <a:lnTo>
                  <a:pt x="0" y="273600"/>
                </a:lnTo>
                <a:close/>
              </a:path>
            </a:pathLst>
          </a:custGeom>
          <a:gradFill flip="none" rotWithShape="1">
            <a:gsLst>
              <a:gs pos="0">
                <a:srgbClr val="6DCCE3"/>
              </a:gs>
              <a:gs pos="3000">
                <a:srgbClr val="6FBEDB"/>
              </a:gs>
              <a:gs pos="21000">
                <a:srgbClr val="7870B1"/>
              </a:gs>
              <a:gs pos="29000">
                <a:srgbClr val="7C51A0"/>
              </a:gs>
              <a:gs pos="40000">
                <a:srgbClr val="964489"/>
              </a:gs>
              <a:gs pos="65000">
                <a:srgbClr val="D9234F"/>
              </a:gs>
              <a:gs pos="71000">
                <a:srgbClr val="EC1A3E"/>
              </a:gs>
              <a:gs pos="100000">
                <a:srgbClr val="F05B5B"/>
              </a:gs>
            </a:gsLst>
            <a:lin ang="10800000" scaled="1"/>
            <a:tileRect/>
          </a:gradFill>
          <a:ln w="19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FA91E26-1709-DE24-0CEC-4324EF33EB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930" t="34127" r="14930" b="34127"/>
          <a:stretch/>
        </p:blipFill>
        <p:spPr>
          <a:xfrm>
            <a:off x="10454382" y="326298"/>
            <a:ext cx="1234931" cy="395065"/>
          </a:xfrm>
          <a:prstGeom prst="rect">
            <a:avLst/>
          </a:prstGeom>
        </p:spPr>
      </p:pic>
      <p:sp>
        <p:nvSpPr>
          <p:cNvPr id="9" name="Google Shape;102;p18">
            <a:extLst>
              <a:ext uri="{FF2B5EF4-FFF2-40B4-BE49-F238E27FC236}">
                <a16:creationId xmlns:a16="http://schemas.microsoft.com/office/drawing/2014/main" id="{5628658C-0DB7-F943-595C-A97F0FB817F8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450435" y="211638"/>
            <a:ext cx="9425085" cy="624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2400" b="1">
                <a:gradFill flip="none" rotWithShape="1">
                  <a:gsLst>
                    <a:gs pos="0">
                      <a:schemeClr val="accent2"/>
                    </a:gs>
                    <a:gs pos="74000">
                      <a:schemeClr val="accent3">
                        <a:lumMod val="75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9pPr>
          </a:lstStyle>
          <a:p>
            <a:r>
              <a:rPr lang="en-US"/>
              <a:t>Placeholder For Title</a:t>
            </a:r>
          </a:p>
        </p:txBody>
      </p:sp>
      <p:sp>
        <p:nvSpPr>
          <p:cNvPr id="2" name="Google Shape;99;p17">
            <a:extLst>
              <a:ext uri="{FF2B5EF4-FFF2-40B4-BE49-F238E27FC236}">
                <a16:creationId xmlns:a16="http://schemas.microsoft.com/office/drawing/2014/main" id="{B2219352-F014-8210-8BED-E6A8B7DF906D}"/>
              </a:ext>
            </a:extLst>
          </p:cNvPr>
          <p:cNvSpPr txBox="1">
            <a:spLocks/>
          </p:cNvSpPr>
          <p:nvPr userDrawn="1"/>
        </p:nvSpPr>
        <p:spPr>
          <a:xfrm>
            <a:off x="11680825" y="6605368"/>
            <a:ext cx="444500" cy="242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14F0EC3B-892E-6843-8E9D-67F1021565E0}" type="slidenum">
              <a:rPr lang="en-US" b="1" smtClean="0"/>
              <a:pPr/>
              <a:t>‹#›</a:t>
            </a:fld>
            <a:endParaRPr lang="en-US" b="1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0706E6-FFC5-00E8-89FF-18BA56EAA49D}"/>
              </a:ext>
            </a:extLst>
          </p:cNvPr>
          <p:cNvCxnSpPr>
            <a:cxnSpLocks/>
          </p:cNvCxnSpPr>
          <p:nvPr userDrawn="1"/>
        </p:nvCxnSpPr>
        <p:spPr>
          <a:xfrm flipV="1">
            <a:off x="3183513" y="4441275"/>
            <a:ext cx="0" cy="1102051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8397B6-26BC-B342-A77F-C98B4A7602CC}"/>
              </a:ext>
            </a:extLst>
          </p:cNvPr>
          <p:cNvCxnSpPr>
            <a:cxnSpLocks/>
          </p:cNvCxnSpPr>
          <p:nvPr userDrawn="1"/>
        </p:nvCxnSpPr>
        <p:spPr>
          <a:xfrm>
            <a:off x="482651" y="4135886"/>
            <a:ext cx="5337350" cy="0"/>
          </a:xfrm>
          <a:prstGeom prst="line">
            <a:avLst/>
          </a:prstGeom>
          <a:ln>
            <a:gradFill flip="none" rotWithShape="1">
              <a:gsLst>
                <a:gs pos="43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EA81BD71-0FC4-B30E-32B9-15A133F64E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2651" y="1220156"/>
            <a:ext cx="4366366" cy="826582"/>
          </a:xfrm>
        </p:spPr>
        <p:txBody>
          <a:bodyPr anchor="t">
            <a:noAutofit/>
          </a:bodyPr>
          <a:lstStyle>
            <a:lvl1pPr marL="0" indent="0">
              <a:buNone/>
              <a:defRPr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Placeholder For Title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95472B5E-7C4D-0AF1-3480-8F46A6E090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2650" y="2352126"/>
            <a:ext cx="5247007" cy="1581442"/>
          </a:xfrm>
        </p:spPr>
        <p:txBody>
          <a:bodyPr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76CAA67E-4C33-B1B4-CAA1-8F385384B7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651" y="4439583"/>
            <a:ext cx="2294036" cy="998601"/>
          </a:xfrm>
        </p:spPr>
        <p:txBody>
          <a:bodyPr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D9FBFA8C-7406-ECF1-56FF-E0F26D6882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7676" y="4439583"/>
            <a:ext cx="2294036" cy="998601"/>
          </a:xfrm>
        </p:spPr>
        <p:txBody>
          <a:bodyPr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41ED3422-0896-CADF-2972-B0185DD4CC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650" y="5921775"/>
            <a:ext cx="5337349" cy="242263"/>
          </a:xfrm>
        </p:spPr>
        <p:txBody>
          <a:bodyPr anchor="ctr">
            <a:no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INDUSTRY: XXXX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D69B6FD-CCAF-39A4-6A6B-810BDB28D624}"/>
              </a:ext>
            </a:extLst>
          </p:cNvPr>
          <p:cNvGrpSpPr/>
          <p:nvPr userDrawn="1"/>
        </p:nvGrpSpPr>
        <p:grpSpPr>
          <a:xfrm>
            <a:off x="6333075" y="1053662"/>
            <a:ext cx="5401725" cy="5222555"/>
            <a:chOff x="450435" y="1204371"/>
            <a:chExt cx="5401725" cy="5222555"/>
          </a:xfrm>
        </p:grpSpPr>
        <p:sp>
          <p:nvSpPr>
            <p:cNvPr id="29" name="Rectangle 28">
              <a:hlinkClick r:id="" action="ppaction://noaction"/>
              <a:extLst>
                <a:ext uri="{FF2B5EF4-FFF2-40B4-BE49-F238E27FC236}">
                  <a16:creationId xmlns:a16="http://schemas.microsoft.com/office/drawing/2014/main" id="{70AAA6B5-AB00-28BC-040D-0EB95FDBF60A}"/>
                </a:ext>
              </a:extLst>
            </p:cNvPr>
            <p:cNvSpPr/>
            <p:nvPr userDrawn="1"/>
          </p:nvSpPr>
          <p:spPr>
            <a:xfrm>
              <a:off x="450435" y="1206062"/>
              <a:ext cx="5401725" cy="5220864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 defTabSz="914218"/>
              <a:endPara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0" name="Straight Connector 29">
              <a:hlinkClick r:id="" action="ppaction://noaction"/>
              <a:extLst>
                <a:ext uri="{FF2B5EF4-FFF2-40B4-BE49-F238E27FC236}">
                  <a16:creationId xmlns:a16="http://schemas.microsoft.com/office/drawing/2014/main" id="{AB168FAA-F1EB-743D-B840-D04ECB5702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1793" y="1204371"/>
              <a:ext cx="258103" cy="0"/>
            </a:xfrm>
            <a:prstGeom prst="line">
              <a:avLst/>
            </a:prstGeom>
            <a:noFill/>
            <a:ln w="34925" cap="rnd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>
              <a:hlinkClick r:id="" action="ppaction://noaction"/>
              <a:extLst>
                <a:ext uri="{FF2B5EF4-FFF2-40B4-BE49-F238E27FC236}">
                  <a16:creationId xmlns:a16="http://schemas.microsoft.com/office/drawing/2014/main" id="{AB1C7A1B-1998-D094-647A-66E4C6654F4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37304" y="6426926"/>
              <a:ext cx="258103" cy="0"/>
            </a:xfrm>
            <a:prstGeom prst="line">
              <a:avLst/>
            </a:prstGeom>
            <a:noFill/>
            <a:ln w="34925" cap="rnd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0CADAB2-D495-07A1-5A7D-67730688A433}"/>
              </a:ext>
            </a:extLst>
          </p:cNvPr>
          <p:cNvCxnSpPr>
            <a:cxnSpLocks/>
          </p:cNvCxnSpPr>
          <p:nvPr userDrawn="1"/>
        </p:nvCxnSpPr>
        <p:spPr>
          <a:xfrm flipV="1">
            <a:off x="9040753" y="4441275"/>
            <a:ext cx="0" cy="1102051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lumMod val="50000"/>
                    <a:alpha val="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BE4443A-A5F4-E18C-DE9D-DD395BCDFBD1}"/>
              </a:ext>
            </a:extLst>
          </p:cNvPr>
          <p:cNvCxnSpPr>
            <a:cxnSpLocks/>
          </p:cNvCxnSpPr>
          <p:nvPr userDrawn="1"/>
        </p:nvCxnSpPr>
        <p:spPr>
          <a:xfrm>
            <a:off x="6339891" y="4135886"/>
            <a:ext cx="5337350" cy="0"/>
          </a:xfrm>
          <a:prstGeom prst="line">
            <a:avLst/>
          </a:prstGeom>
          <a:ln>
            <a:gradFill flip="none" rotWithShape="1">
              <a:gsLst>
                <a:gs pos="43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985BE30-D4B7-E5A8-2DB6-F7A5675287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9891" y="1220156"/>
            <a:ext cx="4366366" cy="826582"/>
          </a:xfrm>
        </p:spPr>
        <p:txBody>
          <a:bodyPr anchor="t">
            <a:noAutofit/>
          </a:bodyPr>
          <a:lstStyle>
            <a:lvl1pPr marL="0" indent="0">
              <a:buNone/>
              <a:defRPr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Placeholder For Title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B8A217BF-8816-4066-9380-372C76466A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9890" y="2352126"/>
            <a:ext cx="5247007" cy="1581442"/>
          </a:xfrm>
        </p:spPr>
        <p:txBody>
          <a:bodyPr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ACD73E7B-C765-343D-EF65-8C90F666EB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39891" y="4439583"/>
            <a:ext cx="2294036" cy="998601"/>
          </a:xfrm>
        </p:spPr>
        <p:txBody>
          <a:bodyPr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A87BFA18-F970-217E-4377-DA84F082D3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94916" y="4439583"/>
            <a:ext cx="2294036" cy="998601"/>
          </a:xfrm>
        </p:spPr>
        <p:txBody>
          <a:bodyPr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9986DC24-1109-6E21-C8FC-C4C41FF48D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39890" y="5921775"/>
            <a:ext cx="5337349" cy="242263"/>
          </a:xfrm>
        </p:spPr>
        <p:txBody>
          <a:bodyPr anchor="ctr">
            <a:no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INDUSTRY: XXXX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67A85C-7B86-C827-4688-0846938CC78E}"/>
              </a:ext>
            </a:extLst>
          </p:cNvPr>
          <p:cNvSpPr txBox="1"/>
          <p:nvPr userDrawn="1"/>
        </p:nvSpPr>
        <p:spPr>
          <a:xfrm>
            <a:off x="450436" y="6611026"/>
            <a:ext cx="17688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b="0" i="0" u="none" strike="noStrike" spc="40" baseline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AFFINE CONFIDENTIAL</a:t>
            </a:r>
            <a:endParaRPr lang="en-US" sz="900" i="0" spc="40" baseline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187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8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ue gradient&#10;&#10;Description automatically generated">
            <a:extLst>
              <a:ext uri="{FF2B5EF4-FFF2-40B4-BE49-F238E27FC236}">
                <a16:creationId xmlns:a16="http://schemas.microsoft.com/office/drawing/2014/main" id="{C986F80F-F482-31E1-0D44-1158877A73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99FEE79-E8B3-C5C0-A5BE-6B91A1B2D02D}"/>
              </a:ext>
            </a:extLst>
          </p:cNvPr>
          <p:cNvGrpSpPr/>
          <p:nvPr userDrawn="1"/>
        </p:nvGrpSpPr>
        <p:grpSpPr>
          <a:xfrm>
            <a:off x="955774" y="608453"/>
            <a:ext cx="1722523" cy="453459"/>
            <a:chOff x="1362719" y="1148736"/>
            <a:chExt cx="1722523" cy="453459"/>
          </a:xfrm>
          <a:solidFill>
            <a:schemeClr val="bg1"/>
          </a:solidFill>
        </p:grpSpPr>
        <p:sp>
          <p:nvSpPr>
            <p:cNvPr id="6" name="Freeform 18">
              <a:extLst>
                <a:ext uri="{FF2B5EF4-FFF2-40B4-BE49-F238E27FC236}">
                  <a16:creationId xmlns:a16="http://schemas.microsoft.com/office/drawing/2014/main" id="{4F8BDB10-B949-3213-FC03-60036AB17EC5}"/>
                </a:ext>
              </a:extLst>
            </p:cNvPr>
            <p:cNvSpPr/>
            <p:nvPr/>
          </p:nvSpPr>
          <p:spPr>
            <a:xfrm>
              <a:off x="2227153" y="1299788"/>
              <a:ext cx="170953" cy="151052"/>
            </a:xfrm>
            <a:custGeom>
              <a:avLst/>
              <a:gdLst>
                <a:gd name="connsiteX0" fmla="*/ 151623 w 170953"/>
                <a:gd name="connsiteY0" fmla="*/ 63140 h 151052"/>
                <a:gd name="connsiteX1" fmla="*/ 140448 w 170953"/>
                <a:gd name="connsiteY1" fmla="*/ 96674 h 151052"/>
                <a:gd name="connsiteX2" fmla="*/ 41379 w 170953"/>
                <a:gd name="connsiteY2" fmla="*/ 96674 h 151052"/>
                <a:gd name="connsiteX3" fmla="*/ 41379 w 170953"/>
                <a:gd name="connsiteY3" fmla="*/ 151052 h 151052"/>
                <a:gd name="connsiteX4" fmla="*/ 0 w 170953"/>
                <a:gd name="connsiteY4" fmla="*/ 151052 h 151052"/>
                <a:gd name="connsiteX5" fmla="*/ 0 w 170953"/>
                <a:gd name="connsiteY5" fmla="*/ 0 h 151052"/>
                <a:gd name="connsiteX6" fmla="*/ 170954 w 170953"/>
                <a:gd name="connsiteY6" fmla="*/ 0 h 151052"/>
                <a:gd name="connsiteX7" fmla="*/ 159778 w 170953"/>
                <a:gd name="connsiteY7" fmla="*/ 33534 h 151052"/>
                <a:gd name="connsiteX8" fmla="*/ 41379 w 170953"/>
                <a:gd name="connsiteY8" fmla="*/ 33534 h 151052"/>
                <a:gd name="connsiteX9" fmla="*/ 41379 w 170953"/>
                <a:gd name="connsiteY9" fmla="*/ 62838 h 151052"/>
                <a:gd name="connsiteX10" fmla="*/ 151623 w 170953"/>
                <a:gd name="connsiteY10" fmla="*/ 63140 h 15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953" h="151052">
                  <a:moveTo>
                    <a:pt x="151623" y="63140"/>
                  </a:moveTo>
                  <a:lnTo>
                    <a:pt x="140448" y="96674"/>
                  </a:lnTo>
                  <a:lnTo>
                    <a:pt x="41379" y="96674"/>
                  </a:lnTo>
                  <a:lnTo>
                    <a:pt x="41379" y="151052"/>
                  </a:lnTo>
                  <a:lnTo>
                    <a:pt x="0" y="151052"/>
                  </a:lnTo>
                  <a:lnTo>
                    <a:pt x="0" y="0"/>
                  </a:lnTo>
                  <a:lnTo>
                    <a:pt x="170954" y="0"/>
                  </a:lnTo>
                  <a:lnTo>
                    <a:pt x="159778" y="33534"/>
                  </a:lnTo>
                  <a:lnTo>
                    <a:pt x="41379" y="33534"/>
                  </a:lnTo>
                  <a:lnTo>
                    <a:pt x="41379" y="62838"/>
                  </a:lnTo>
                  <a:lnTo>
                    <a:pt x="151623" y="63140"/>
                  </a:lnTo>
                  <a:close/>
                </a:path>
              </a:pathLst>
            </a:custGeom>
            <a:grpFill/>
            <a:ln w="2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19">
              <a:extLst>
                <a:ext uri="{FF2B5EF4-FFF2-40B4-BE49-F238E27FC236}">
                  <a16:creationId xmlns:a16="http://schemas.microsoft.com/office/drawing/2014/main" id="{2E20EFF2-0672-C7E8-3A80-67761EF10284}"/>
                </a:ext>
              </a:extLst>
            </p:cNvPr>
            <p:cNvSpPr/>
            <p:nvPr/>
          </p:nvSpPr>
          <p:spPr>
            <a:xfrm>
              <a:off x="2425894" y="1299788"/>
              <a:ext cx="170953" cy="151052"/>
            </a:xfrm>
            <a:custGeom>
              <a:avLst/>
              <a:gdLst>
                <a:gd name="connsiteX0" fmla="*/ 151623 w 170953"/>
                <a:gd name="connsiteY0" fmla="*/ 63140 h 151052"/>
                <a:gd name="connsiteX1" fmla="*/ 140448 w 170953"/>
                <a:gd name="connsiteY1" fmla="*/ 96674 h 151052"/>
                <a:gd name="connsiteX2" fmla="*/ 41379 w 170953"/>
                <a:gd name="connsiteY2" fmla="*/ 96674 h 151052"/>
                <a:gd name="connsiteX3" fmla="*/ 41379 w 170953"/>
                <a:gd name="connsiteY3" fmla="*/ 151052 h 151052"/>
                <a:gd name="connsiteX4" fmla="*/ 0 w 170953"/>
                <a:gd name="connsiteY4" fmla="*/ 151052 h 151052"/>
                <a:gd name="connsiteX5" fmla="*/ 0 w 170953"/>
                <a:gd name="connsiteY5" fmla="*/ 0 h 151052"/>
                <a:gd name="connsiteX6" fmla="*/ 170954 w 170953"/>
                <a:gd name="connsiteY6" fmla="*/ 0 h 151052"/>
                <a:gd name="connsiteX7" fmla="*/ 159778 w 170953"/>
                <a:gd name="connsiteY7" fmla="*/ 33534 h 151052"/>
                <a:gd name="connsiteX8" fmla="*/ 41379 w 170953"/>
                <a:gd name="connsiteY8" fmla="*/ 33534 h 151052"/>
                <a:gd name="connsiteX9" fmla="*/ 41379 w 170953"/>
                <a:gd name="connsiteY9" fmla="*/ 62838 h 151052"/>
                <a:gd name="connsiteX10" fmla="*/ 151623 w 170953"/>
                <a:gd name="connsiteY10" fmla="*/ 63140 h 15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953" h="151052">
                  <a:moveTo>
                    <a:pt x="151623" y="63140"/>
                  </a:moveTo>
                  <a:lnTo>
                    <a:pt x="140448" y="96674"/>
                  </a:lnTo>
                  <a:lnTo>
                    <a:pt x="41379" y="96674"/>
                  </a:lnTo>
                  <a:lnTo>
                    <a:pt x="41379" y="151052"/>
                  </a:lnTo>
                  <a:lnTo>
                    <a:pt x="0" y="151052"/>
                  </a:lnTo>
                  <a:lnTo>
                    <a:pt x="0" y="0"/>
                  </a:lnTo>
                  <a:lnTo>
                    <a:pt x="170954" y="0"/>
                  </a:lnTo>
                  <a:lnTo>
                    <a:pt x="159778" y="33534"/>
                  </a:lnTo>
                  <a:lnTo>
                    <a:pt x="41379" y="33534"/>
                  </a:lnTo>
                  <a:lnTo>
                    <a:pt x="41379" y="62838"/>
                  </a:lnTo>
                  <a:lnTo>
                    <a:pt x="151623" y="63140"/>
                  </a:lnTo>
                  <a:close/>
                </a:path>
              </a:pathLst>
            </a:custGeom>
            <a:grpFill/>
            <a:ln w="2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20">
              <a:extLst>
                <a:ext uri="{FF2B5EF4-FFF2-40B4-BE49-F238E27FC236}">
                  <a16:creationId xmlns:a16="http://schemas.microsoft.com/office/drawing/2014/main" id="{BEDA14D8-0191-3014-CFC4-80E7B6490F2F}"/>
                </a:ext>
              </a:extLst>
            </p:cNvPr>
            <p:cNvSpPr/>
            <p:nvPr/>
          </p:nvSpPr>
          <p:spPr>
            <a:xfrm>
              <a:off x="2625239" y="1299788"/>
              <a:ext cx="41077" cy="151052"/>
            </a:xfrm>
            <a:custGeom>
              <a:avLst/>
              <a:gdLst>
                <a:gd name="connsiteX0" fmla="*/ 41077 w 41077"/>
                <a:gd name="connsiteY0" fmla="*/ 0 h 151052"/>
                <a:gd name="connsiteX1" fmla="*/ 41077 w 41077"/>
                <a:gd name="connsiteY1" fmla="*/ 151052 h 151052"/>
                <a:gd name="connsiteX2" fmla="*/ 0 w 41077"/>
                <a:gd name="connsiteY2" fmla="*/ 151052 h 151052"/>
                <a:gd name="connsiteX3" fmla="*/ 0 w 41077"/>
                <a:gd name="connsiteY3" fmla="*/ 0 h 151052"/>
                <a:gd name="connsiteX4" fmla="*/ 41077 w 41077"/>
                <a:gd name="connsiteY4" fmla="*/ 0 h 15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77" h="151052">
                  <a:moveTo>
                    <a:pt x="41077" y="0"/>
                  </a:moveTo>
                  <a:lnTo>
                    <a:pt x="41077" y="151052"/>
                  </a:lnTo>
                  <a:lnTo>
                    <a:pt x="0" y="151052"/>
                  </a:lnTo>
                  <a:lnTo>
                    <a:pt x="0" y="0"/>
                  </a:lnTo>
                  <a:lnTo>
                    <a:pt x="41077" y="0"/>
                  </a:lnTo>
                  <a:close/>
                </a:path>
              </a:pathLst>
            </a:custGeom>
            <a:grpFill/>
            <a:ln w="2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3EE28BE1-8EC5-2616-FA03-3056B0126D24}"/>
                </a:ext>
              </a:extLst>
            </p:cNvPr>
            <p:cNvSpPr/>
            <p:nvPr/>
          </p:nvSpPr>
          <p:spPr>
            <a:xfrm>
              <a:off x="2694104" y="1299788"/>
              <a:ext cx="191190" cy="151052"/>
            </a:xfrm>
            <a:custGeom>
              <a:avLst/>
              <a:gdLst>
                <a:gd name="connsiteX0" fmla="*/ 190888 w 191190"/>
                <a:gd name="connsiteY0" fmla="*/ 151052 h 151052"/>
                <a:gd name="connsiteX1" fmla="*/ 149207 w 191190"/>
                <a:gd name="connsiteY1" fmla="*/ 151052 h 151052"/>
                <a:gd name="connsiteX2" fmla="*/ 41681 w 191190"/>
                <a:gd name="connsiteY2" fmla="*/ 52566 h 151052"/>
                <a:gd name="connsiteX3" fmla="*/ 41681 w 191190"/>
                <a:gd name="connsiteY3" fmla="*/ 151052 h 151052"/>
                <a:gd name="connsiteX4" fmla="*/ 0 w 191190"/>
                <a:gd name="connsiteY4" fmla="*/ 151052 h 151052"/>
                <a:gd name="connsiteX5" fmla="*/ 0 w 191190"/>
                <a:gd name="connsiteY5" fmla="*/ 0 h 151052"/>
                <a:gd name="connsiteX6" fmla="*/ 41681 w 191190"/>
                <a:gd name="connsiteY6" fmla="*/ 0 h 151052"/>
                <a:gd name="connsiteX7" fmla="*/ 149509 w 191190"/>
                <a:gd name="connsiteY7" fmla="*/ 98788 h 151052"/>
                <a:gd name="connsiteX8" fmla="*/ 149509 w 191190"/>
                <a:gd name="connsiteY8" fmla="*/ 0 h 151052"/>
                <a:gd name="connsiteX9" fmla="*/ 191190 w 191190"/>
                <a:gd name="connsiteY9" fmla="*/ 0 h 151052"/>
                <a:gd name="connsiteX10" fmla="*/ 191190 w 191190"/>
                <a:gd name="connsiteY10" fmla="*/ 151052 h 15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90" h="151052">
                  <a:moveTo>
                    <a:pt x="190888" y="151052"/>
                  </a:moveTo>
                  <a:lnTo>
                    <a:pt x="149207" y="151052"/>
                  </a:lnTo>
                  <a:lnTo>
                    <a:pt x="41681" y="52566"/>
                  </a:lnTo>
                  <a:lnTo>
                    <a:pt x="41681" y="151052"/>
                  </a:lnTo>
                  <a:lnTo>
                    <a:pt x="0" y="151052"/>
                  </a:lnTo>
                  <a:lnTo>
                    <a:pt x="0" y="0"/>
                  </a:lnTo>
                  <a:lnTo>
                    <a:pt x="41681" y="0"/>
                  </a:lnTo>
                  <a:lnTo>
                    <a:pt x="149509" y="98788"/>
                  </a:lnTo>
                  <a:lnTo>
                    <a:pt x="149509" y="0"/>
                  </a:lnTo>
                  <a:lnTo>
                    <a:pt x="191190" y="0"/>
                  </a:lnTo>
                  <a:lnTo>
                    <a:pt x="191190" y="151052"/>
                  </a:lnTo>
                  <a:close/>
                </a:path>
              </a:pathLst>
            </a:custGeom>
            <a:grpFill/>
            <a:ln w="2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210A5BC3-2432-17D2-6A0E-831E923EB368}"/>
                </a:ext>
              </a:extLst>
            </p:cNvPr>
            <p:cNvSpPr/>
            <p:nvPr/>
          </p:nvSpPr>
          <p:spPr>
            <a:xfrm>
              <a:off x="2913081" y="1300090"/>
              <a:ext cx="172161" cy="151052"/>
            </a:xfrm>
            <a:custGeom>
              <a:avLst/>
              <a:gdLst>
                <a:gd name="connsiteX0" fmla="*/ 162497 w 172161"/>
                <a:gd name="connsiteY0" fmla="*/ 59515 h 151052"/>
                <a:gd name="connsiteX1" fmla="*/ 152227 w 172161"/>
                <a:gd name="connsiteY1" fmla="*/ 90329 h 151052"/>
                <a:gd name="connsiteX2" fmla="*/ 41077 w 172161"/>
                <a:gd name="connsiteY2" fmla="*/ 90329 h 151052"/>
                <a:gd name="connsiteX3" fmla="*/ 41077 w 172161"/>
                <a:gd name="connsiteY3" fmla="*/ 117519 h 151052"/>
                <a:gd name="connsiteX4" fmla="*/ 171860 w 172161"/>
                <a:gd name="connsiteY4" fmla="*/ 117519 h 151052"/>
                <a:gd name="connsiteX5" fmla="*/ 160684 w 172161"/>
                <a:gd name="connsiteY5" fmla="*/ 151052 h 151052"/>
                <a:gd name="connsiteX6" fmla="*/ 0 w 172161"/>
                <a:gd name="connsiteY6" fmla="*/ 151052 h 151052"/>
                <a:gd name="connsiteX7" fmla="*/ 0 w 172161"/>
                <a:gd name="connsiteY7" fmla="*/ 0 h 151052"/>
                <a:gd name="connsiteX8" fmla="*/ 172162 w 172161"/>
                <a:gd name="connsiteY8" fmla="*/ 0 h 151052"/>
                <a:gd name="connsiteX9" fmla="*/ 160987 w 172161"/>
                <a:gd name="connsiteY9" fmla="*/ 33534 h 151052"/>
                <a:gd name="connsiteX10" fmla="*/ 41077 w 172161"/>
                <a:gd name="connsiteY10" fmla="*/ 33534 h 151052"/>
                <a:gd name="connsiteX11" fmla="*/ 41077 w 172161"/>
                <a:gd name="connsiteY11" fmla="*/ 59515 h 151052"/>
                <a:gd name="connsiteX12" fmla="*/ 162497 w 172161"/>
                <a:gd name="connsiteY12" fmla="*/ 59515 h 15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161" h="151052">
                  <a:moveTo>
                    <a:pt x="162497" y="59515"/>
                  </a:moveTo>
                  <a:lnTo>
                    <a:pt x="152227" y="90329"/>
                  </a:lnTo>
                  <a:lnTo>
                    <a:pt x="41077" y="90329"/>
                  </a:lnTo>
                  <a:lnTo>
                    <a:pt x="41077" y="117519"/>
                  </a:lnTo>
                  <a:lnTo>
                    <a:pt x="171860" y="117519"/>
                  </a:lnTo>
                  <a:lnTo>
                    <a:pt x="160684" y="151052"/>
                  </a:lnTo>
                  <a:lnTo>
                    <a:pt x="0" y="151052"/>
                  </a:lnTo>
                  <a:lnTo>
                    <a:pt x="0" y="0"/>
                  </a:lnTo>
                  <a:lnTo>
                    <a:pt x="172162" y="0"/>
                  </a:lnTo>
                  <a:lnTo>
                    <a:pt x="160987" y="33534"/>
                  </a:lnTo>
                  <a:lnTo>
                    <a:pt x="41077" y="33534"/>
                  </a:lnTo>
                  <a:lnTo>
                    <a:pt x="41077" y="59515"/>
                  </a:lnTo>
                  <a:lnTo>
                    <a:pt x="162497" y="59515"/>
                  </a:lnTo>
                  <a:close/>
                </a:path>
              </a:pathLst>
            </a:custGeom>
            <a:grpFill/>
            <a:ln w="2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E900C64D-9E82-62A8-3E5F-224A320619CC}"/>
                </a:ext>
              </a:extLst>
            </p:cNvPr>
            <p:cNvSpPr/>
            <p:nvPr/>
          </p:nvSpPr>
          <p:spPr>
            <a:xfrm>
              <a:off x="1992771" y="1300090"/>
              <a:ext cx="206594" cy="151052"/>
            </a:xfrm>
            <a:custGeom>
              <a:avLst/>
              <a:gdLst>
                <a:gd name="connsiteX0" fmla="*/ 54367 w 206594"/>
                <a:gd name="connsiteY0" fmla="*/ 128697 h 151052"/>
                <a:gd name="connsiteX1" fmla="*/ 42587 w 206594"/>
                <a:gd name="connsiteY1" fmla="*/ 151052 h 151052"/>
                <a:gd name="connsiteX2" fmla="*/ 0 w 206594"/>
                <a:gd name="connsiteY2" fmla="*/ 151052 h 151052"/>
                <a:gd name="connsiteX3" fmla="*/ 82456 w 206594"/>
                <a:gd name="connsiteY3" fmla="*/ 0 h 151052"/>
                <a:gd name="connsiteX4" fmla="*/ 124138 w 206594"/>
                <a:gd name="connsiteY4" fmla="*/ 0 h 151052"/>
                <a:gd name="connsiteX5" fmla="*/ 206594 w 206594"/>
                <a:gd name="connsiteY5" fmla="*/ 151052 h 151052"/>
                <a:gd name="connsiteX6" fmla="*/ 163101 w 206594"/>
                <a:gd name="connsiteY6" fmla="*/ 151052 h 151052"/>
                <a:gd name="connsiteX7" fmla="*/ 151019 w 206594"/>
                <a:gd name="connsiteY7" fmla="*/ 128697 h 151052"/>
                <a:gd name="connsiteX8" fmla="*/ 54367 w 206594"/>
                <a:gd name="connsiteY8" fmla="*/ 128697 h 151052"/>
                <a:gd name="connsiteX9" fmla="*/ 136219 w 206594"/>
                <a:gd name="connsiteY9" fmla="*/ 100601 h 151052"/>
                <a:gd name="connsiteX10" fmla="*/ 102693 w 206594"/>
                <a:gd name="connsiteY10" fmla="*/ 38972 h 151052"/>
                <a:gd name="connsiteX11" fmla="*/ 69469 w 206594"/>
                <a:gd name="connsiteY11" fmla="*/ 100601 h 151052"/>
                <a:gd name="connsiteX12" fmla="*/ 136219 w 206594"/>
                <a:gd name="connsiteY12" fmla="*/ 100601 h 15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6594" h="151052">
                  <a:moveTo>
                    <a:pt x="54367" y="128697"/>
                  </a:moveTo>
                  <a:lnTo>
                    <a:pt x="42587" y="151052"/>
                  </a:lnTo>
                  <a:lnTo>
                    <a:pt x="0" y="151052"/>
                  </a:lnTo>
                  <a:lnTo>
                    <a:pt x="82456" y="0"/>
                  </a:lnTo>
                  <a:lnTo>
                    <a:pt x="124138" y="0"/>
                  </a:lnTo>
                  <a:lnTo>
                    <a:pt x="206594" y="151052"/>
                  </a:lnTo>
                  <a:lnTo>
                    <a:pt x="163101" y="151052"/>
                  </a:lnTo>
                  <a:lnTo>
                    <a:pt x="151019" y="128697"/>
                  </a:lnTo>
                  <a:lnTo>
                    <a:pt x="54367" y="128697"/>
                  </a:lnTo>
                  <a:close/>
                  <a:moveTo>
                    <a:pt x="136219" y="100601"/>
                  </a:moveTo>
                  <a:lnTo>
                    <a:pt x="102693" y="38972"/>
                  </a:lnTo>
                  <a:lnTo>
                    <a:pt x="69469" y="100601"/>
                  </a:lnTo>
                  <a:lnTo>
                    <a:pt x="136219" y="100601"/>
                  </a:lnTo>
                  <a:close/>
                </a:path>
              </a:pathLst>
            </a:custGeom>
            <a:grpFill/>
            <a:ln w="2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847C0653-F158-2AF0-A058-89833619215F}"/>
                </a:ext>
              </a:extLst>
            </p:cNvPr>
            <p:cNvSpPr/>
            <p:nvPr/>
          </p:nvSpPr>
          <p:spPr>
            <a:xfrm>
              <a:off x="1362719" y="1148736"/>
              <a:ext cx="478730" cy="453459"/>
            </a:xfrm>
            <a:custGeom>
              <a:avLst/>
              <a:gdLst>
                <a:gd name="connsiteX0" fmla="*/ 330732 w 478730"/>
                <a:gd name="connsiteY0" fmla="*/ 106945 h 453459"/>
                <a:gd name="connsiteX1" fmla="*/ 328618 w 478730"/>
                <a:gd name="connsiteY1" fmla="*/ 110268 h 453459"/>
                <a:gd name="connsiteX2" fmla="*/ 315630 w 478730"/>
                <a:gd name="connsiteY2" fmla="*/ 133228 h 453459"/>
                <a:gd name="connsiteX3" fmla="*/ 252806 w 478730"/>
                <a:gd name="connsiteY3" fmla="*/ 604 h 453459"/>
                <a:gd name="connsiteX4" fmla="*/ 214749 w 478730"/>
                <a:gd name="connsiteY4" fmla="*/ 604 h 453459"/>
                <a:gd name="connsiteX5" fmla="*/ 0 w 478730"/>
                <a:gd name="connsiteY5" fmla="*/ 453459 h 453459"/>
                <a:gd name="connsiteX6" fmla="*/ 144676 w 478730"/>
                <a:gd name="connsiteY6" fmla="*/ 453459 h 453459"/>
                <a:gd name="connsiteX7" fmla="*/ 188774 w 478730"/>
                <a:gd name="connsiteY7" fmla="*/ 446511 h 453459"/>
                <a:gd name="connsiteX8" fmla="*/ 198439 w 478730"/>
                <a:gd name="connsiteY8" fmla="*/ 442886 h 453459"/>
                <a:gd name="connsiteX9" fmla="*/ 200251 w 478730"/>
                <a:gd name="connsiteY9" fmla="*/ 441979 h 453459"/>
                <a:gd name="connsiteX10" fmla="*/ 202064 w 478730"/>
                <a:gd name="connsiteY10" fmla="*/ 441375 h 453459"/>
                <a:gd name="connsiteX11" fmla="*/ 203876 w 478730"/>
                <a:gd name="connsiteY11" fmla="*/ 440469 h 453459"/>
                <a:gd name="connsiteX12" fmla="*/ 205688 w 478730"/>
                <a:gd name="connsiteY12" fmla="*/ 439563 h 453459"/>
                <a:gd name="connsiteX13" fmla="*/ 209312 w 478730"/>
                <a:gd name="connsiteY13" fmla="*/ 437750 h 453459"/>
                <a:gd name="connsiteX14" fmla="*/ 210219 w 478730"/>
                <a:gd name="connsiteY14" fmla="*/ 437146 h 453459"/>
                <a:gd name="connsiteX15" fmla="*/ 218072 w 478730"/>
                <a:gd name="connsiteY15" fmla="*/ 432614 h 453459"/>
                <a:gd name="connsiteX16" fmla="*/ 218978 w 478730"/>
                <a:gd name="connsiteY16" fmla="*/ 432010 h 453459"/>
                <a:gd name="connsiteX17" fmla="*/ 222602 w 478730"/>
                <a:gd name="connsiteY17" fmla="*/ 429593 h 453459"/>
                <a:gd name="connsiteX18" fmla="*/ 224112 w 478730"/>
                <a:gd name="connsiteY18" fmla="*/ 428385 h 453459"/>
                <a:gd name="connsiteX19" fmla="*/ 225925 w 478730"/>
                <a:gd name="connsiteY19" fmla="*/ 427176 h 453459"/>
                <a:gd name="connsiteX20" fmla="*/ 227435 w 478730"/>
                <a:gd name="connsiteY20" fmla="*/ 425968 h 453459"/>
                <a:gd name="connsiteX21" fmla="*/ 228945 w 478730"/>
                <a:gd name="connsiteY21" fmla="*/ 424759 h 453459"/>
                <a:gd name="connsiteX22" fmla="*/ 237100 w 478730"/>
                <a:gd name="connsiteY22" fmla="*/ 418113 h 453459"/>
                <a:gd name="connsiteX23" fmla="*/ 239818 w 478730"/>
                <a:gd name="connsiteY23" fmla="*/ 415696 h 453459"/>
                <a:gd name="connsiteX24" fmla="*/ 241026 w 478730"/>
                <a:gd name="connsiteY24" fmla="*/ 414488 h 453459"/>
                <a:gd name="connsiteX25" fmla="*/ 244047 w 478730"/>
                <a:gd name="connsiteY25" fmla="*/ 411467 h 453459"/>
                <a:gd name="connsiteX26" fmla="*/ 245557 w 478730"/>
                <a:gd name="connsiteY26" fmla="*/ 409956 h 453459"/>
                <a:gd name="connsiteX27" fmla="*/ 248577 w 478730"/>
                <a:gd name="connsiteY27" fmla="*/ 406935 h 453459"/>
                <a:gd name="connsiteX28" fmla="*/ 250088 w 478730"/>
                <a:gd name="connsiteY28" fmla="*/ 405425 h 453459"/>
                <a:gd name="connsiteX29" fmla="*/ 256430 w 478730"/>
                <a:gd name="connsiteY29" fmla="*/ 398476 h 453459"/>
                <a:gd name="connsiteX30" fmla="*/ 256732 w 478730"/>
                <a:gd name="connsiteY30" fmla="*/ 398174 h 453459"/>
                <a:gd name="connsiteX31" fmla="*/ 259451 w 478730"/>
                <a:gd name="connsiteY31" fmla="*/ 395153 h 453459"/>
                <a:gd name="connsiteX32" fmla="*/ 260961 w 478730"/>
                <a:gd name="connsiteY32" fmla="*/ 393340 h 453459"/>
                <a:gd name="connsiteX33" fmla="*/ 263377 w 478730"/>
                <a:gd name="connsiteY33" fmla="*/ 390319 h 453459"/>
                <a:gd name="connsiteX34" fmla="*/ 265190 w 478730"/>
                <a:gd name="connsiteY34" fmla="*/ 388205 h 453459"/>
                <a:gd name="connsiteX35" fmla="*/ 267606 w 478730"/>
                <a:gd name="connsiteY35" fmla="*/ 385184 h 453459"/>
                <a:gd name="connsiteX36" fmla="*/ 269418 w 478730"/>
                <a:gd name="connsiteY36" fmla="*/ 383069 h 453459"/>
                <a:gd name="connsiteX37" fmla="*/ 273647 w 478730"/>
                <a:gd name="connsiteY37" fmla="*/ 377329 h 453459"/>
                <a:gd name="connsiteX38" fmla="*/ 275459 w 478730"/>
                <a:gd name="connsiteY38" fmla="*/ 374610 h 453459"/>
                <a:gd name="connsiteX39" fmla="*/ 277573 w 478730"/>
                <a:gd name="connsiteY39" fmla="*/ 371589 h 453459"/>
                <a:gd name="connsiteX40" fmla="*/ 279385 w 478730"/>
                <a:gd name="connsiteY40" fmla="*/ 368870 h 453459"/>
                <a:gd name="connsiteX41" fmla="*/ 281500 w 478730"/>
                <a:gd name="connsiteY41" fmla="*/ 365849 h 453459"/>
                <a:gd name="connsiteX42" fmla="*/ 283312 w 478730"/>
                <a:gd name="connsiteY42" fmla="*/ 362828 h 453459"/>
                <a:gd name="connsiteX43" fmla="*/ 285124 w 478730"/>
                <a:gd name="connsiteY43" fmla="*/ 360109 h 453459"/>
                <a:gd name="connsiteX44" fmla="*/ 288446 w 478730"/>
                <a:gd name="connsiteY44" fmla="*/ 354369 h 453459"/>
                <a:gd name="connsiteX45" fmla="*/ 289957 w 478730"/>
                <a:gd name="connsiteY45" fmla="*/ 351952 h 453459"/>
                <a:gd name="connsiteX46" fmla="*/ 292071 w 478730"/>
                <a:gd name="connsiteY46" fmla="*/ 348327 h 453459"/>
                <a:gd name="connsiteX47" fmla="*/ 293581 w 478730"/>
                <a:gd name="connsiteY47" fmla="*/ 345608 h 453459"/>
                <a:gd name="connsiteX48" fmla="*/ 295695 w 478730"/>
                <a:gd name="connsiteY48" fmla="*/ 341983 h 453459"/>
                <a:gd name="connsiteX49" fmla="*/ 297206 w 478730"/>
                <a:gd name="connsiteY49" fmla="*/ 339264 h 453459"/>
                <a:gd name="connsiteX50" fmla="*/ 299622 w 478730"/>
                <a:gd name="connsiteY50" fmla="*/ 334732 h 453459"/>
                <a:gd name="connsiteX51" fmla="*/ 300830 w 478730"/>
                <a:gd name="connsiteY51" fmla="*/ 332920 h 453459"/>
                <a:gd name="connsiteX52" fmla="*/ 304152 w 478730"/>
                <a:gd name="connsiteY52" fmla="*/ 326575 h 453459"/>
                <a:gd name="connsiteX53" fmla="*/ 305361 w 478730"/>
                <a:gd name="connsiteY53" fmla="*/ 324461 h 453459"/>
                <a:gd name="connsiteX54" fmla="*/ 307777 w 478730"/>
                <a:gd name="connsiteY54" fmla="*/ 319929 h 453459"/>
                <a:gd name="connsiteX55" fmla="*/ 308985 w 478730"/>
                <a:gd name="connsiteY55" fmla="*/ 317512 h 453459"/>
                <a:gd name="connsiteX56" fmla="*/ 311401 w 478730"/>
                <a:gd name="connsiteY56" fmla="*/ 312981 h 453459"/>
                <a:gd name="connsiteX57" fmla="*/ 312610 w 478730"/>
                <a:gd name="connsiteY57" fmla="*/ 310866 h 453459"/>
                <a:gd name="connsiteX58" fmla="*/ 315630 w 478730"/>
                <a:gd name="connsiteY58" fmla="*/ 304522 h 453459"/>
                <a:gd name="connsiteX59" fmla="*/ 315630 w 478730"/>
                <a:gd name="connsiteY59" fmla="*/ 303313 h 453459"/>
                <a:gd name="connsiteX60" fmla="*/ 390535 w 478730"/>
                <a:gd name="connsiteY60" fmla="*/ 453459 h 453459"/>
                <a:gd name="connsiteX61" fmla="*/ 466951 w 478730"/>
                <a:gd name="connsiteY61" fmla="*/ 453459 h 453459"/>
                <a:gd name="connsiteX62" fmla="*/ 354895 w 478730"/>
                <a:gd name="connsiteY62" fmla="*/ 215703 h 453459"/>
                <a:gd name="connsiteX63" fmla="*/ 478730 w 478730"/>
                <a:gd name="connsiteY63" fmla="*/ 71599 h 453459"/>
                <a:gd name="connsiteX64" fmla="*/ 478730 w 478730"/>
                <a:gd name="connsiteY64" fmla="*/ 71599 h 453459"/>
                <a:gd name="connsiteX65" fmla="*/ 478730 w 478730"/>
                <a:gd name="connsiteY65" fmla="*/ 0 h 453459"/>
                <a:gd name="connsiteX66" fmla="*/ 478730 w 478730"/>
                <a:gd name="connsiteY66" fmla="*/ 0 h 453459"/>
                <a:gd name="connsiteX67" fmla="*/ 330732 w 478730"/>
                <a:gd name="connsiteY67" fmla="*/ 106945 h 453459"/>
                <a:gd name="connsiteX68" fmla="*/ 160684 w 478730"/>
                <a:gd name="connsiteY68" fmla="*/ 379746 h 453459"/>
                <a:gd name="connsiteX69" fmla="*/ 144978 w 478730"/>
                <a:gd name="connsiteY69" fmla="*/ 381558 h 453459"/>
                <a:gd name="connsiteX70" fmla="*/ 112056 w 478730"/>
                <a:gd name="connsiteY70" fmla="*/ 381558 h 453459"/>
                <a:gd name="connsiteX71" fmla="*/ 233778 w 478730"/>
                <a:gd name="connsiteY71" fmla="*/ 131416 h 453459"/>
                <a:gd name="connsiteX72" fmla="*/ 275157 w 478730"/>
                <a:gd name="connsiteY72" fmla="*/ 220839 h 453459"/>
                <a:gd name="connsiteX73" fmla="*/ 275157 w 478730"/>
                <a:gd name="connsiteY73" fmla="*/ 220839 h 453459"/>
                <a:gd name="connsiteX74" fmla="*/ 274553 w 478730"/>
                <a:gd name="connsiteY74" fmla="*/ 222651 h 453459"/>
                <a:gd name="connsiteX75" fmla="*/ 271532 w 478730"/>
                <a:gd name="connsiteY75" fmla="*/ 229298 h 453459"/>
                <a:gd name="connsiteX76" fmla="*/ 270324 w 478730"/>
                <a:gd name="connsiteY76" fmla="*/ 231714 h 453459"/>
                <a:gd name="connsiteX77" fmla="*/ 267606 w 478730"/>
                <a:gd name="connsiteY77" fmla="*/ 237756 h 453459"/>
                <a:gd name="connsiteX78" fmla="*/ 266398 w 478730"/>
                <a:gd name="connsiteY78" fmla="*/ 240173 h 453459"/>
                <a:gd name="connsiteX79" fmla="*/ 263679 w 478730"/>
                <a:gd name="connsiteY79" fmla="*/ 246215 h 453459"/>
                <a:gd name="connsiteX80" fmla="*/ 262471 w 478730"/>
                <a:gd name="connsiteY80" fmla="*/ 248632 h 453459"/>
                <a:gd name="connsiteX81" fmla="*/ 259451 w 478730"/>
                <a:gd name="connsiteY81" fmla="*/ 254976 h 453459"/>
                <a:gd name="connsiteX82" fmla="*/ 258545 w 478730"/>
                <a:gd name="connsiteY82" fmla="*/ 256789 h 453459"/>
                <a:gd name="connsiteX83" fmla="*/ 255222 w 478730"/>
                <a:gd name="connsiteY83" fmla="*/ 263738 h 453459"/>
                <a:gd name="connsiteX84" fmla="*/ 254618 w 478730"/>
                <a:gd name="connsiteY84" fmla="*/ 264946 h 453459"/>
                <a:gd name="connsiteX85" fmla="*/ 238610 w 478730"/>
                <a:gd name="connsiteY85" fmla="*/ 296969 h 453459"/>
                <a:gd name="connsiteX86" fmla="*/ 238610 w 478730"/>
                <a:gd name="connsiteY86" fmla="*/ 296969 h 453459"/>
                <a:gd name="connsiteX87" fmla="*/ 234684 w 478730"/>
                <a:gd name="connsiteY87" fmla="*/ 304522 h 453459"/>
                <a:gd name="connsiteX88" fmla="*/ 234382 w 478730"/>
                <a:gd name="connsiteY88" fmla="*/ 304824 h 453459"/>
                <a:gd name="connsiteX89" fmla="*/ 230455 w 478730"/>
                <a:gd name="connsiteY89" fmla="*/ 311772 h 453459"/>
                <a:gd name="connsiteX90" fmla="*/ 230455 w 478730"/>
                <a:gd name="connsiteY90" fmla="*/ 312074 h 453459"/>
                <a:gd name="connsiteX91" fmla="*/ 208406 w 478730"/>
                <a:gd name="connsiteY91" fmla="*/ 344400 h 453459"/>
                <a:gd name="connsiteX92" fmla="*/ 208406 w 478730"/>
                <a:gd name="connsiteY92" fmla="*/ 344400 h 453459"/>
                <a:gd name="connsiteX93" fmla="*/ 160684 w 478730"/>
                <a:gd name="connsiteY93" fmla="*/ 379746 h 45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78730" h="453459">
                  <a:moveTo>
                    <a:pt x="330732" y="106945"/>
                  </a:moveTo>
                  <a:cubicBezTo>
                    <a:pt x="330128" y="108154"/>
                    <a:pt x="329524" y="109060"/>
                    <a:pt x="328618" y="110268"/>
                  </a:cubicBezTo>
                  <a:cubicBezTo>
                    <a:pt x="324087" y="117821"/>
                    <a:pt x="319556" y="125374"/>
                    <a:pt x="315630" y="133228"/>
                  </a:cubicBezTo>
                  <a:lnTo>
                    <a:pt x="252806" y="604"/>
                  </a:lnTo>
                  <a:lnTo>
                    <a:pt x="214749" y="604"/>
                  </a:lnTo>
                  <a:lnTo>
                    <a:pt x="0" y="453459"/>
                  </a:lnTo>
                  <a:lnTo>
                    <a:pt x="144676" y="453459"/>
                  </a:lnTo>
                  <a:cubicBezTo>
                    <a:pt x="159778" y="453459"/>
                    <a:pt x="174578" y="451043"/>
                    <a:pt x="188774" y="446511"/>
                  </a:cubicBezTo>
                  <a:cubicBezTo>
                    <a:pt x="192096" y="445303"/>
                    <a:pt x="195117" y="444094"/>
                    <a:pt x="198439" y="442886"/>
                  </a:cubicBezTo>
                  <a:lnTo>
                    <a:pt x="200251" y="441979"/>
                  </a:lnTo>
                  <a:lnTo>
                    <a:pt x="202064" y="441375"/>
                  </a:lnTo>
                  <a:lnTo>
                    <a:pt x="203876" y="440469"/>
                  </a:lnTo>
                  <a:lnTo>
                    <a:pt x="205688" y="439563"/>
                  </a:lnTo>
                  <a:cubicBezTo>
                    <a:pt x="206896" y="438958"/>
                    <a:pt x="208104" y="438354"/>
                    <a:pt x="209312" y="437750"/>
                  </a:cubicBezTo>
                  <a:lnTo>
                    <a:pt x="210219" y="437146"/>
                  </a:lnTo>
                  <a:cubicBezTo>
                    <a:pt x="212937" y="435635"/>
                    <a:pt x="215655" y="434125"/>
                    <a:pt x="218072" y="432614"/>
                  </a:cubicBezTo>
                  <a:lnTo>
                    <a:pt x="218978" y="432010"/>
                  </a:lnTo>
                  <a:lnTo>
                    <a:pt x="222602" y="429593"/>
                  </a:lnTo>
                  <a:lnTo>
                    <a:pt x="224112" y="428385"/>
                  </a:lnTo>
                  <a:lnTo>
                    <a:pt x="225925" y="427176"/>
                  </a:lnTo>
                  <a:lnTo>
                    <a:pt x="227435" y="425968"/>
                  </a:lnTo>
                  <a:lnTo>
                    <a:pt x="228945" y="424759"/>
                  </a:lnTo>
                  <a:cubicBezTo>
                    <a:pt x="231663" y="422645"/>
                    <a:pt x="234382" y="420530"/>
                    <a:pt x="237100" y="418113"/>
                  </a:cubicBezTo>
                  <a:lnTo>
                    <a:pt x="239818" y="415696"/>
                  </a:lnTo>
                  <a:lnTo>
                    <a:pt x="241026" y="414488"/>
                  </a:lnTo>
                  <a:lnTo>
                    <a:pt x="244047" y="411467"/>
                  </a:lnTo>
                  <a:lnTo>
                    <a:pt x="245557" y="409956"/>
                  </a:lnTo>
                  <a:lnTo>
                    <a:pt x="248577" y="406935"/>
                  </a:lnTo>
                  <a:lnTo>
                    <a:pt x="250088" y="405425"/>
                  </a:lnTo>
                  <a:cubicBezTo>
                    <a:pt x="252202" y="403310"/>
                    <a:pt x="254316" y="400893"/>
                    <a:pt x="256430" y="398476"/>
                  </a:cubicBezTo>
                  <a:lnTo>
                    <a:pt x="256732" y="398174"/>
                  </a:lnTo>
                  <a:cubicBezTo>
                    <a:pt x="257639" y="397268"/>
                    <a:pt x="258545" y="396059"/>
                    <a:pt x="259451" y="395153"/>
                  </a:cubicBezTo>
                  <a:lnTo>
                    <a:pt x="260961" y="393340"/>
                  </a:lnTo>
                  <a:lnTo>
                    <a:pt x="263377" y="390319"/>
                  </a:lnTo>
                  <a:lnTo>
                    <a:pt x="265190" y="388205"/>
                  </a:lnTo>
                  <a:cubicBezTo>
                    <a:pt x="266096" y="387298"/>
                    <a:pt x="266700" y="386090"/>
                    <a:pt x="267606" y="385184"/>
                  </a:cubicBezTo>
                  <a:cubicBezTo>
                    <a:pt x="268512" y="384277"/>
                    <a:pt x="268814" y="383673"/>
                    <a:pt x="269418" y="383069"/>
                  </a:cubicBezTo>
                  <a:cubicBezTo>
                    <a:pt x="270928" y="381256"/>
                    <a:pt x="272136" y="379444"/>
                    <a:pt x="273647" y="377329"/>
                  </a:cubicBezTo>
                  <a:lnTo>
                    <a:pt x="275459" y="374610"/>
                  </a:lnTo>
                  <a:lnTo>
                    <a:pt x="277573" y="371589"/>
                  </a:lnTo>
                  <a:lnTo>
                    <a:pt x="279385" y="368870"/>
                  </a:lnTo>
                  <a:lnTo>
                    <a:pt x="281500" y="365849"/>
                  </a:lnTo>
                  <a:cubicBezTo>
                    <a:pt x="282104" y="364943"/>
                    <a:pt x="282708" y="363734"/>
                    <a:pt x="283312" y="362828"/>
                  </a:cubicBezTo>
                  <a:lnTo>
                    <a:pt x="285124" y="360109"/>
                  </a:lnTo>
                  <a:cubicBezTo>
                    <a:pt x="286332" y="358296"/>
                    <a:pt x="287540" y="356484"/>
                    <a:pt x="288446" y="354369"/>
                  </a:cubicBezTo>
                  <a:cubicBezTo>
                    <a:pt x="289051" y="353463"/>
                    <a:pt x="289353" y="352858"/>
                    <a:pt x="289957" y="351952"/>
                  </a:cubicBezTo>
                  <a:cubicBezTo>
                    <a:pt x="290561" y="351046"/>
                    <a:pt x="291467" y="349535"/>
                    <a:pt x="292071" y="348327"/>
                  </a:cubicBezTo>
                  <a:lnTo>
                    <a:pt x="293581" y="345608"/>
                  </a:lnTo>
                  <a:lnTo>
                    <a:pt x="295695" y="341983"/>
                  </a:lnTo>
                  <a:lnTo>
                    <a:pt x="297206" y="339264"/>
                  </a:lnTo>
                  <a:lnTo>
                    <a:pt x="299622" y="334732"/>
                  </a:lnTo>
                  <a:lnTo>
                    <a:pt x="300830" y="332920"/>
                  </a:lnTo>
                  <a:lnTo>
                    <a:pt x="304152" y="326575"/>
                  </a:lnTo>
                  <a:cubicBezTo>
                    <a:pt x="304455" y="325971"/>
                    <a:pt x="304757" y="325065"/>
                    <a:pt x="305361" y="324461"/>
                  </a:cubicBezTo>
                  <a:lnTo>
                    <a:pt x="307777" y="319929"/>
                  </a:lnTo>
                  <a:cubicBezTo>
                    <a:pt x="308079" y="319023"/>
                    <a:pt x="308683" y="318419"/>
                    <a:pt x="308985" y="317512"/>
                  </a:cubicBezTo>
                  <a:lnTo>
                    <a:pt x="311401" y="312981"/>
                  </a:lnTo>
                  <a:lnTo>
                    <a:pt x="312610" y="310866"/>
                  </a:lnTo>
                  <a:cubicBezTo>
                    <a:pt x="313818" y="308751"/>
                    <a:pt x="314724" y="306636"/>
                    <a:pt x="315630" y="304522"/>
                  </a:cubicBezTo>
                  <a:lnTo>
                    <a:pt x="315630" y="303313"/>
                  </a:lnTo>
                  <a:lnTo>
                    <a:pt x="390535" y="453459"/>
                  </a:lnTo>
                  <a:lnTo>
                    <a:pt x="466951" y="453459"/>
                  </a:lnTo>
                  <a:lnTo>
                    <a:pt x="354895" y="215703"/>
                  </a:lnTo>
                  <a:cubicBezTo>
                    <a:pt x="387515" y="143500"/>
                    <a:pt x="427686" y="71599"/>
                    <a:pt x="478730" y="71599"/>
                  </a:cubicBezTo>
                  <a:lnTo>
                    <a:pt x="478730" y="71599"/>
                  </a:lnTo>
                  <a:lnTo>
                    <a:pt x="478730" y="0"/>
                  </a:lnTo>
                  <a:lnTo>
                    <a:pt x="478730" y="0"/>
                  </a:lnTo>
                  <a:cubicBezTo>
                    <a:pt x="413792" y="0"/>
                    <a:pt x="365768" y="50149"/>
                    <a:pt x="330732" y="106945"/>
                  </a:cubicBezTo>
                  <a:close/>
                  <a:moveTo>
                    <a:pt x="160684" y="379746"/>
                  </a:moveTo>
                  <a:cubicBezTo>
                    <a:pt x="155550" y="380954"/>
                    <a:pt x="150415" y="381558"/>
                    <a:pt x="144978" y="381558"/>
                  </a:cubicBezTo>
                  <a:lnTo>
                    <a:pt x="112056" y="381558"/>
                  </a:lnTo>
                  <a:lnTo>
                    <a:pt x="233778" y="131416"/>
                  </a:lnTo>
                  <a:lnTo>
                    <a:pt x="275157" y="220839"/>
                  </a:lnTo>
                  <a:lnTo>
                    <a:pt x="275157" y="220839"/>
                  </a:lnTo>
                  <a:cubicBezTo>
                    <a:pt x="274855" y="221443"/>
                    <a:pt x="274553" y="222047"/>
                    <a:pt x="274553" y="222651"/>
                  </a:cubicBezTo>
                  <a:lnTo>
                    <a:pt x="271532" y="229298"/>
                  </a:lnTo>
                  <a:lnTo>
                    <a:pt x="270324" y="231714"/>
                  </a:lnTo>
                  <a:cubicBezTo>
                    <a:pt x="269418" y="233829"/>
                    <a:pt x="268512" y="235642"/>
                    <a:pt x="267606" y="237756"/>
                  </a:cubicBezTo>
                  <a:cubicBezTo>
                    <a:pt x="267304" y="238663"/>
                    <a:pt x="267002" y="239569"/>
                    <a:pt x="266398" y="240173"/>
                  </a:cubicBezTo>
                  <a:lnTo>
                    <a:pt x="263679" y="246215"/>
                  </a:lnTo>
                  <a:cubicBezTo>
                    <a:pt x="263377" y="247122"/>
                    <a:pt x="263075" y="247726"/>
                    <a:pt x="262471" y="248632"/>
                  </a:cubicBezTo>
                  <a:cubicBezTo>
                    <a:pt x="261565" y="250747"/>
                    <a:pt x="260659" y="252862"/>
                    <a:pt x="259451" y="254976"/>
                  </a:cubicBezTo>
                  <a:cubicBezTo>
                    <a:pt x="259149" y="255581"/>
                    <a:pt x="258847" y="256185"/>
                    <a:pt x="258545" y="256789"/>
                  </a:cubicBezTo>
                  <a:lnTo>
                    <a:pt x="255222" y="263738"/>
                  </a:lnTo>
                  <a:lnTo>
                    <a:pt x="254618" y="264946"/>
                  </a:lnTo>
                  <a:cubicBezTo>
                    <a:pt x="249484" y="276124"/>
                    <a:pt x="244047" y="287000"/>
                    <a:pt x="238610" y="296969"/>
                  </a:cubicBezTo>
                  <a:lnTo>
                    <a:pt x="238610" y="296969"/>
                  </a:lnTo>
                  <a:cubicBezTo>
                    <a:pt x="237402" y="299386"/>
                    <a:pt x="235892" y="302105"/>
                    <a:pt x="234684" y="304522"/>
                  </a:cubicBezTo>
                  <a:lnTo>
                    <a:pt x="234382" y="304824"/>
                  </a:lnTo>
                  <a:cubicBezTo>
                    <a:pt x="233173" y="307241"/>
                    <a:pt x="231663" y="309657"/>
                    <a:pt x="230455" y="311772"/>
                  </a:cubicBezTo>
                  <a:lnTo>
                    <a:pt x="230455" y="312074"/>
                  </a:lnTo>
                  <a:cubicBezTo>
                    <a:pt x="223810" y="323554"/>
                    <a:pt x="216561" y="334128"/>
                    <a:pt x="208406" y="344400"/>
                  </a:cubicBezTo>
                  <a:lnTo>
                    <a:pt x="208406" y="344400"/>
                  </a:lnTo>
                  <a:cubicBezTo>
                    <a:pt x="194211" y="362526"/>
                    <a:pt x="178505" y="375214"/>
                    <a:pt x="160684" y="379746"/>
                  </a:cubicBezTo>
                  <a:close/>
                </a:path>
              </a:pathLst>
            </a:custGeom>
            <a:grpFill/>
            <a:ln w="2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A265EA0-E132-B988-AA18-652770B2480C}"/>
              </a:ext>
            </a:extLst>
          </p:cNvPr>
          <p:cNvSpPr txBox="1"/>
          <p:nvPr userDrawn="1"/>
        </p:nvSpPr>
        <p:spPr>
          <a:xfrm>
            <a:off x="821492" y="2621953"/>
            <a:ext cx="44871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spc="40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Thank </a:t>
            </a:r>
          </a:p>
          <a:p>
            <a:pPr>
              <a:lnSpc>
                <a:spcPct val="100000"/>
              </a:lnSpc>
            </a:pPr>
            <a:r>
              <a:rPr lang="en-US" sz="8000" spc="400" baseline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You!</a:t>
            </a:r>
            <a:endParaRPr lang="en-IN" sz="8000" spc="400" baseline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AB707A-DCD8-1A60-5677-B3853E78533D}"/>
              </a:ext>
            </a:extLst>
          </p:cNvPr>
          <p:cNvCxnSpPr>
            <a:cxnSpLocks/>
          </p:cNvCxnSpPr>
          <p:nvPr userDrawn="1"/>
        </p:nvCxnSpPr>
        <p:spPr>
          <a:xfrm>
            <a:off x="7309411" y="4088534"/>
            <a:ext cx="5224810" cy="0"/>
          </a:xfrm>
          <a:prstGeom prst="line">
            <a:avLst/>
          </a:prstGeom>
          <a:ln>
            <a:solidFill>
              <a:srgbClr val="C9EB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453E1B-6B28-2143-B673-260C41198B4A}"/>
              </a:ext>
            </a:extLst>
          </p:cNvPr>
          <p:cNvCxnSpPr>
            <a:cxnSpLocks/>
          </p:cNvCxnSpPr>
          <p:nvPr userDrawn="1"/>
        </p:nvCxnSpPr>
        <p:spPr>
          <a:xfrm>
            <a:off x="0" y="2335038"/>
            <a:ext cx="4498258" cy="0"/>
          </a:xfrm>
          <a:prstGeom prst="line">
            <a:avLst/>
          </a:prstGeom>
          <a:ln>
            <a:solidFill>
              <a:srgbClr val="C9EB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57BFCE0-FC2E-FBCD-4047-FD9E3110084B}"/>
              </a:ext>
            </a:extLst>
          </p:cNvPr>
          <p:cNvSpPr txBox="1"/>
          <p:nvPr userDrawn="1"/>
        </p:nvSpPr>
        <p:spPr>
          <a:xfrm>
            <a:off x="7309411" y="3760727"/>
            <a:ext cx="15645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https://affine.ai/</a:t>
            </a:r>
          </a:p>
        </p:txBody>
      </p:sp>
    </p:spTree>
    <p:extLst>
      <p:ext uri="{BB962C8B-B14F-4D97-AF65-F5344CB8AC3E}">
        <p14:creationId xmlns:p14="http://schemas.microsoft.com/office/powerpoint/2010/main" val="2488575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s" userDrawn="1">
  <p:cSld name="Title and char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 sz="1100">
                <a:solidFill>
                  <a:schemeClr val="tx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8" name="Google Shape;78;p12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01" y="6171076"/>
            <a:ext cx="1425733" cy="379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2"/>
          <p:cNvCxnSpPr/>
          <p:nvPr/>
        </p:nvCxnSpPr>
        <p:spPr>
          <a:xfrm>
            <a:off x="2311067" y="6374300"/>
            <a:ext cx="921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Google Shape;15;p2">
            <a:extLst>
              <a:ext uri="{FF2B5EF4-FFF2-40B4-BE49-F238E27FC236}">
                <a16:creationId xmlns:a16="http://schemas.microsoft.com/office/drawing/2014/main" id="{CEB7F638-7E96-446B-9803-AAF11EA96EA6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8675985" y="3341983"/>
            <a:ext cx="6867169" cy="16486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7B59F-E745-45BF-AD4E-CAE64535FAC9}"/>
              </a:ext>
            </a:extLst>
          </p:cNvPr>
          <p:cNvSpPr txBox="1"/>
          <p:nvPr userDrawn="1"/>
        </p:nvSpPr>
        <p:spPr>
          <a:xfrm>
            <a:off x="5376347" y="6539706"/>
            <a:ext cx="143931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1200">
                <a:latin typeface="+mn-lt"/>
              </a:rPr>
              <a:t>Affine Confidential</a:t>
            </a:r>
          </a:p>
        </p:txBody>
      </p:sp>
      <p:pic>
        <p:nvPicPr>
          <p:cNvPr id="12" name="Picture 11" descr="Business handshake">
            <a:extLst>
              <a:ext uri="{FF2B5EF4-FFF2-40B4-BE49-F238E27FC236}">
                <a16:creationId xmlns:a16="http://schemas.microsoft.com/office/drawing/2014/main" id="{8677B0AD-B1C5-45E3-B86E-580F5DCB3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rgbClr val="919296">
                <a:shade val="45000"/>
                <a:satMod val="135000"/>
              </a:srgbClr>
              <a:prstClr val="white"/>
            </a:duotone>
            <a:alphaModFix amt="50000"/>
          </a:blip>
          <a:srcRect t="14448" b="9532"/>
          <a:stretch/>
        </p:blipFill>
        <p:spPr>
          <a:xfrm>
            <a:off x="-1" y="0"/>
            <a:ext cx="12041644" cy="606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74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rgbClr val="272034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80602" y="1562100"/>
            <a:ext cx="10830800" cy="34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cap="all" baseline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" name="Google Shape;35;p5">
            <a:extLst>
              <a:ext uri="{FF2B5EF4-FFF2-40B4-BE49-F238E27FC236}">
                <a16:creationId xmlns:a16="http://schemas.microsoft.com/office/drawing/2014/main" id="{E606FC2D-FCEF-4EBF-9703-3DF8BEB50655}"/>
              </a:ext>
            </a:extLst>
          </p:cNvPr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6693134"/>
            <a:ext cx="12192000" cy="164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2561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 chart">
  <p:cSld name="Title and Info char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0" name="Google Shape;70;p11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00" y="6171074"/>
            <a:ext cx="1425733" cy="379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1"/>
          <p:cNvCxnSpPr/>
          <p:nvPr/>
        </p:nvCxnSpPr>
        <p:spPr>
          <a:xfrm>
            <a:off x="2311067" y="6374300"/>
            <a:ext cx="921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2F00B8-4A74-42C6-8F4F-0B2BF5E00E03}"/>
              </a:ext>
            </a:extLst>
          </p:cNvPr>
          <p:cNvSpPr txBox="1"/>
          <p:nvPr/>
        </p:nvSpPr>
        <p:spPr>
          <a:xfrm>
            <a:off x="5574292" y="6539706"/>
            <a:ext cx="1043418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067">
                <a:latin typeface="+mn-lt"/>
              </a:rPr>
              <a:t>Affine Confidential</a:t>
            </a:r>
          </a:p>
        </p:txBody>
      </p:sp>
      <p:pic>
        <p:nvPicPr>
          <p:cNvPr id="9" name="Google Shape;42;p7">
            <a:extLst>
              <a:ext uri="{FF2B5EF4-FFF2-40B4-BE49-F238E27FC236}">
                <a16:creationId xmlns:a16="http://schemas.microsoft.com/office/drawing/2014/main" id="{C7EACEC1-D81B-42F5-B088-B20F603C10B8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2"/>
            <a:ext cx="121920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415600" y="170649"/>
            <a:ext cx="11347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bg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8BA9EC-8F96-4560-8DAF-4EF2D895B432}"/>
              </a:ext>
            </a:extLst>
          </p:cNvPr>
          <p:cNvSpPr txBox="1"/>
          <p:nvPr userDrawn="1"/>
        </p:nvSpPr>
        <p:spPr>
          <a:xfrm>
            <a:off x="5574292" y="6539706"/>
            <a:ext cx="1043418" cy="1642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067">
                <a:latin typeface="+mn-lt"/>
              </a:rPr>
              <a:t>Affine Confidential</a:t>
            </a:r>
          </a:p>
        </p:txBody>
      </p:sp>
      <p:pic>
        <p:nvPicPr>
          <p:cNvPr id="11" name="Google Shape;42;p7">
            <a:extLst>
              <a:ext uri="{FF2B5EF4-FFF2-40B4-BE49-F238E27FC236}">
                <a16:creationId xmlns:a16="http://schemas.microsoft.com/office/drawing/2014/main" id="{73A7EBAE-9AF6-42F5-825B-DCA38741E882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2"/>
            <a:ext cx="12192000" cy="110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9553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urple background&#10;&#10;Description automatically generated">
            <a:extLst>
              <a:ext uri="{FF2B5EF4-FFF2-40B4-BE49-F238E27FC236}">
                <a16:creationId xmlns:a16="http://schemas.microsoft.com/office/drawing/2014/main" id="{C0C38E3A-1E48-A849-B428-6BF9ADB86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B2B69A-8E81-BC54-40B2-9B7A1768CAE1}"/>
              </a:ext>
            </a:extLst>
          </p:cNvPr>
          <p:cNvCxnSpPr>
            <a:cxnSpLocks/>
          </p:cNvCxnSpPr>
          <p:nvPr userDrawn="1"/>
        </p:nvCxnSpPr>
        <p:spPr>
          <a:xfrm>
            <a:off x="0" y="4329197"/>
            <a:ext cx="5651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373E84D-30DC-603D-FD1B-82CF52133C85}"/>
              </a:ext>
            </a:extLst>
          </p:cNvPr>
          <p:cNvSpPr txBox="1"/>
          <p:nvPr userDrawn="1"/>
        </p:nvSpPr>
        <p:spPr>
          <a:xfrm>
            <a:off x="832896" y="6453127"/>
            <a:ext cx="10435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https://affine.ai/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D2F8F9-44C2-3489-1944-6FCCEB98BF9B}"/>
              </a:ext>
            </a:extLst>
          </p:cNvPr>
          <p:cNvCxnSpPr>
            <a:cxnSpLocks/>
          </p:cNvCxnSpPr>
          <p:nvPr userDrawn="1"/>
        </p:nvCxnSpPr>
        <p:spPr>
          <a:xfrm>
            <a:off x="700153" y="4329197"/>
            <a:ext cx="615573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CAB3BCB9-C0CF-7AB2-2F6D-F0890CEE38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153" y="388292"/>
            <a:ext cx="2382681" cy="62702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B568DFF-30D5-28FD-C89E-8B0C463A11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774" y="1957134"/>
            <a:ext cx="6234111" cy="1397010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BA714B5-8AB1-C3D3-A766-50DB94A978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1774" y="3611394"/>
            <a:ext cx="6234111" cy="497594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text comes here</a:t>
            </a:r>
          </a:p>
        </p:txBody>
      </p:sp>
    </p:spTree>
    <p:extLst>
      <p:ext uri="{BB962C8B-B14F-4D97-AF65-F5344CB8AC3E}">
        <p14:creationId xmlns:p14="http://schemas.microsoft.com/office/powerpoint/2010/main" val="2241507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ty lights in the dark&#10;&#10;Description automatically generated">
            <a:extLst>
              <a:ext uri="{FF2B5EF4-FFF2-40B4-BE49-F238E27FC236}">
                <a16:creationId xmlns:a16="http://schemas.microsoft.com/office/drawing/2014/main" id="{62E630D4-2E2B-1731-8797-0B59E934BD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B2B69A-8E81-BC54-40B2-9B7A1768CAE1}"/>
              </a:ext>
            </a:extLst>
          </p:cNvPr>
          <p:cNvCxnSpPr>
            <a:cxnSpLocks/>
          </p:cNvCxnSpPr>
          <p:nvPr userDrawn="1"/>
        </p:nvCxnSpPr>
        <p:spPr>
          <a:xfrm>
            <a:off x="0" y="4329197"/>
            <a:ext cx="5651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D2F8F9-44C2-3489-1944-6FCCEB98BF9B}"/>
              </a:ext>
            </a:extLst>
          </p:cNvPr>
          <p:cNvCxnSpPr>
            <a:cxnSpLocks/>
          </p:cNvCxnSpPr>
          <p:nvPr userDrawn="1"/>
        </p:nvCxnSpPr>
        <p:spPr>
          <a:xfrm>
            <a:off x="700153" y="4329197"/>
            <a:ext cx="615573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C8DE84CC-C972-C8FF-F831-05D3F976C8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153" y="388292"/>
            <a:ext cx="2382681" cy="62702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79A43CF-E6A8-501D-5973-519D60F8FE16}"/>
              </a:ext>
            </a:extLst>
          </p:cNvPr>
          <p:cNvSpPr/>
          <p:nvPr userDrawn="1"/>
        </p:nvSpPr>
        <p:spPr>
          <a:xfrm>
            <a:off x="9114408" y="5014631"/>
            <a:ext cx="2455817" cy="889779"/>
          </a:xfrm>
          <a:prstGeom prst="roundRect">
            <a:avLst>
              <a:gd name="adj" fmla="val 93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pc="100" baseline="0">
                <a:solidFill>
                  <a:schemeClr val="tx1"/>
                </a:solidFill>
              </a:rPr>
              <a:t>CLIENT LOGO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F59F43C-BF3F-4DF5-725F-1B34775AC1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774" y="1957134"/>
            <a:ext cx="6234111" cy="1397010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91386958-5077-6F7F-02D3-F23F697E71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1774" y="3611394"/>
            <a:ext cx="6234111" cy="497594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text comes here</a:t>
            </a:r>
          </a:p>
        </p:txBody>
      </p:sp>
    </p:spTree>
    <p:extLst>
      <p:ext uri="{BB962C8B-B14F-4D97-AF65-F5344CB8AC3E}">
        <p14:creationId xmlns:p14="http://schemas.microsoft.com/office/powerpoint/2010/main" val="1260727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explosion of a person&#10;&#10;Description automatically generated with medium confidence">
            <a:extLst>
              <a:ext uri="{FF2B5EF4-FFF2-40B4-BE49-F238E27FC236}">
                <a16:creationId xmlns:a16="http://schemas.microsoft.com/office/drawing/2014/main" id="{2E2DBC28-4BED-0AD9-89DB-A48CE8B72D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B2B69A-8E81-BC54-40B2-9B7A1768CAE1}"/>
              </a:ext>
            </a:extLst>
          </p:cNvPr>
          <p:cNvCxnSpPr>
            <a:cxnSpLocks/>
          </p:cNvCxnSpPr>
          <p:nvPr userDrawn="1"/>
        </p:nvCxnSpPr>
        <p:spPr>
          <a:xfrm>
            <a:off x="0" y="4329197"/>
            <a:ext cx="5651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373E84D-30DC-603D-FD1B-82CF52133C85}"/>
              </a:ext>
            </a:extLst>
          </p:cNvPr>
          <p:cNvSpPr txBox="1"/>
          <p:nvPr userDrawn="1"/>
        </p:nvSpPr>
        <p:spPr>
          <a:xfrm>
            <a:off x="832896" y="6453127"/>
            <a:ext cx="10435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https://affine.ai/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D2F8F9-44C2-3489-1944-6FCCEB98BF9B}"/>
              </a:ext>
            </a:extLst>
          </p:cNvPr>
          <p:cNvCxnSpPr>
            <a:cxnSpLocks/>
          </p:cNvCxnSpPr>
          <p:nvPr userDrawn="1"/>
        </p:nvCxnSpPr>
        <p:spPr>
          <a:xfrm>
            <a:off x="700153" y="4329197"/>
            <a:ext cx="615573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20A76C07-5DF1-E163-7D1B-342E70CF6B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153" y="388292"/>
            <a:ext cx="2382681" cy="62702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95888F5D-0E1E-4973-E9EF-8B31C763A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774" y="1957134"/>
            <a:ext cx="6234111" cy="1397010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9B1382E4-385A-709A-C212-9B6C37A4C5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1774" y="3611394"/>
            <a:ext cx="6234111" cy="497594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text comes here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8F27534-C5AF-3287-7FEB-472A5BF7199A}"/>
              </a:ext>
            </a:extLst>
          </p:cNvPr>
          <p:cNvSpPr/>
          <p:nvPr userDrawn="1"/>
        </p:nvSpPr>
        <p:spPr>
          <a:xfrm>
            <a:off x="597426" y="4857877"/>
            <a:ext cx="2455817" cy="889779"/>
          </a:xfrm>
          <a:prstGeom prst="roundRect">
            <a:avLst>
              <a:gd name="adj" fmla="val 93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pc="100" baseline="0">
                <a:solidFill>
                  <a:schemeClr val="tx1"/>
                </a:solidFill>
              </a:rPr>
              <a:t>CLIENT LOGO</a:t>
            </a:r>
          </a:p>
        </p:txBody>
      </p:sp>
    </p:spTree>
    <p:extLst>
      <p:ext uri="{BB962C8B-B14F-4D97-AF65-F5344CB8AC3E}">
        <p14:creationId xmlns:p14="http://schemas.microsoft.com/office/powerpoint/2010/main" val="337922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Section Divi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and blue gradient&#10;&#10;Description automatically generated">
            <a:extLst>
              <a:ext uri="{FF2B5EF4-FFF2-40B4-BE49-F238E27FC236}">
                <a16:creationId xmlns:a16="http://schemas.microsoft.com/office/drawing/2014/main" id="{8E4D5F63-E1FA-4BF6-55A5-C85CEB51C1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0CBB77F-CEAF-4873-E44B-D71441ABA560}"/>
              </a:ext>
            </a:extLst>
          </p:cNvPr>
          <p:cNvSpPr/>
          <p:nvPr userDrawn="1"/>
        </p:nvSpPr>
        <p:spPr>
          <a:xfrm flipH="1">
            <a:off x="5338561" y="2116184"/>
            <a:ext cx="6853438" cy="914400"/>
          </a:xfrm>
          <a:custGeom>
            <a:avLst/>
            <a:gdLst>
              <a:gd name="connsiteX0" fmla="*/ 6401274 w 6853438"/>
              <a:gd name="connsiteY0" fmla="*/ 0 h 809897"/>
              <a:gd name="connsiteX1" fmla="*/ 0 w 6853438"/>
              <a:gd name="connsiteY1" fmla="*/ 0 h 809897"/>
              <a:gd name="connsiteX2" fmla="*/ 0 w 6853438"/>
              <a:gd name="connsiteY2" fmla="*/ 809897 h 809897"/>
              <a:gd name="connsiteX3" fmla="*/ 6853438 w 6853438"/>
              <a:gd name="connsiteY3" fmla="*/ 809897 h 809897"/>
              <a:gd name="connsiteX4" fmla="*/ 6401274 w 6853438"/>
              <a:gd name="connsiteY4" fmla="*/ 0 h 80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3438" h="809897">
                <a:moveTo>
                  <a:pt x="6401274" y="0"/>
                </a:moveTo>
                <a:lnTo>
                  <a:pt x="0" y="0"/>
                </a:lnTo>
                <a:lnTo>
                  <a:pt x="0" y="809897"/>
                </a:lnTo>
                <a:lnTo>
                  <a:pt x="6853438" y="809897"/>
                </a:lnTo>
                <a:lnTo>
                  <a:pt x="6401274" y="0"/>
                </a:lnTo>
                <a:close/>
              </a:path>
            </a:pathLst>
          </a:custGeom>
          <a:gradFill flip="none" rotWithShape="1">
            <a:gsLst>
              <a:gs pos="0">
                <a:srgbClr val="FF5158"/>
              </a:gs>
              <a:gs pos="81000">
                <a:schemeClr val="accent2"/>
              </a:gs>
              <a:gs pos="100000">
                <a:schemeClr val="accent3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DD21F86B-1CFB-8EEF-C4A8-B0FA16A3BAF5}"/>
              </a:ext>
            </a:extLst>
          </p:cNvPr>
          <p:cNvSpPr/>
          <p:nvPr userDrawn="1"/>
        </p:nvSpPr>
        <p:spPr>
          <a:xfrm>
            <a:off x="4350774" y="3030584"/>
            <a:ext cx="4837471" cy="176981"/>
          </a:xfrm>
          <a:prstGeom prst="parallelogram">
            <a:avLst>
              <a:gd name="adj" fmla="val 35526"/>
            </a:avLst>
          </a:prstGeom>
          <a:gradFill flip="none" rotWithShape="1">
            <a:gsLst>
              <a:gs pos="100000">
                <a:srgbClr val="FF5158"/>
              </a:gs>
              <a:gs pos="18000">
                <a:schemeClr val="accent2"/>
              </a:gs>
              <a:gs pos="0">
                <a:schemeClr val="accent3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6BC672-E9F8-7B3E-6BC3-42599BD851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0773" y="3375475"/>
            <a:ext cx="7841226" cy="1139018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Section Divider</a:t>
            </a:r>
            <a:endParaRPr lang="en-US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7429F2BD-A1AD-125A-EBF4-FD24EA1428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37709" y="2074684"/>
            <a:ext cx="1096439" cy="91440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66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1932876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hat are Warner Bros Games working on - A look at their studios — Maxi-Geek">
            <a:extLst>
              <a:ext uri="{FF2B5EF4-FFF2-40B4-BE49-F238E27FC236}">
                <a16:creationId xmlns:a16="http://schemas.microsoft.com/office/drawing/2014/main" id="{C2F2AB98-D949-76E1-5D7D-5293A7D4D4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C712E4-D5A6-62BF-2ECF-39CD12F8108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9FEE79-E8B3-C5C0-A5BE-6B91A1B2D02D}"/>
              </a:ext>
            </a:extLst>
          </p:cNvPr>
          <p:cNvGrpSpPr/>
          <p:nvPr userDrawn="1"/>
        </p:nvGrpSpPr>
        <p:grpSpPr>
          <a:xfrm>
            <a:off x="955774" y="608453"/>
            <a:ext cx="1722523" cy="453459"/>
            <a:chOff x="1362719" y="1148736"/>
            <a:chExt cx="1722523" cy="453459"/>
          </a:xfrm>
          <a:solidFill>
            <a:schemeClr val="bg1"/>
          </a:solidFill>
        </p:grpSpPr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4F8BDB10-B949-3213-FC03-60036AB17EC5}"/>
                </a:ext>
              </a:extLst>
            </p:cNvPr>
            <p:cNvSpPr/>
            <p:nvPr/>
          </p:nvSpPr>
          <p:spPr>
            <a:xfrm>
              <a:off x="2227153" y="1299788"/>
              <a:ext cx="170953" cy="151052"/>
            </a:xfrm>
            <a:custGeom>
              <a:avLst/>
              <a:gdLst>
                <a:gd name="connsiteX0" fmla="*/ 151623 w 170953"/>
                <a:gd name="connsiteY0" fmla="*/ 63140 h 151052"/>
                <a:gd name="connsiteX1" fmla="*/ 140448 w 170953"/>
                <a:gd name="connsiteY1" fmla="*/ 96674 h 151052"/>
                <a:gd name="connsiteX2" fmla="*/ 41379 w 170953"/>
                <a:gd name="connsiteY2" fmla="*/ 96674 h 151052"/>
                <a:gd name="connsiteX3" fmla="*/ 41379 w 170953"/>
                <a:gd name="connsiteY3" fmla="*/ 151052 h 151052"/>
                <a:gd name="connsiteX4" fmla="*/ 0 w 170953"/>
                <a:gd name="connsiteY4" fmla="*/ 151052 h 151052"/>
                <a:gd name="connsiteX5" fmla="*/ 0 w 170953"/>
                <a:gd name="connsiteY5" fmla="*/ 0 h 151052"/>
                <a:gd name="connsiteX6" fmla="*/ 170954 w 170953"/>
                <a:gd name="connsiteY6" fmla="*/ 0 h 151052"/>
                <a:gd name="connsiteX7" fmla="*/ 159778 w 170953"/>
                <a:gd name="connsiteY7" fmla="*/ 33534 h 151052"/>
                <a:gd name="connsiteX8" fmla="*/ 41379 w 170953"/>
                <a:gd name="connsiteY8" fmla="*/ 33534 h 151052"/>
                <a:gd name="connsiteX9" fmla="*/ 41379 w 170953"/>
                <a:gd name="connsiteY9" fmla="*/ 62838 h 151052"/>
                <a:gd name="connsiteX10" fmla="*/ 151623 w 170953"/>
                <a:gd name="connsiteY10" fmla="*/ 63140 h 15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953" h="151052">
                  <a:moveTo>
                    <a:pt x="151623" y="63140"/>
                  </a:moveTo>
                  <a:lnTo>
                    <a:pt x="140448" y="96674"/>
                  </a:lnTo>
                  <a:lnTo>
                    <a:pt x="41379" y="96674"/>
                  </a:lnTo>
                  <a:lnTo>
                    <a:pt x="41379" y="151052"/>
                  </a:lnTo>
                  <a:lnTo>
                    <a:pt x="0" y="151052"/>
                  </a:lnTo>
                  <a:lnTo>
                    <a:pt x="0" y="0"/>
                  </a:lnTo>
                  <a:lnTo>
                    <a:pt x="170954" y="0"/>
                  </a:lnTo>
                  <a:lnTo>
                    <a:pt x="159778" y="33534"/>
                  </a:lnTo>
                  <a:lnTo>
                    <a:pt x="41379" y="33534"/>
                  </a:lnTo>
                  <a:lnTo>
                    <a:pt x="41379" y="62838"/>
                  </a:lnTo>
                  <a:lnTo>
                    <a:pt x="151623" y="63140"/>
                  </a:lnTo>
                  <a:close/>
                </a:path>
              </a:pathLst>
            </a:custGeom>
            <a:grpFill/>
            <a:ln w="2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0" name="Freeform 19">
              <a:extLst>
                <a:ext uri="{FF2B5EF4-FFF2-40B4-BE49-F238E27FC236}">
                  <a16:creationId xmlns:a16="http://schemas.microsoft.com/office/drawing/2014/main" id="{2E20EFF2-0672-C7E8-3A80-67761EF10284}"/>
                </a:ext>
              </a:extLst>
            </p:cNvPr>
            <p:cNvSpPr/>
            <p:nvPr/>
          </p:nvSpPr>
          <p:spPr>
            <a:xfrm>
              <a:off x="2425894" y="1299788"/>
              <a:ext cx="170953" cy="151052"/>
            </a:xfrm>
            <a:custGeom>
              <a:avLst/>
              <a:gdLst>
                <a:gd name="connsiteX0" fmla="*/ 151623 w 170953"/>
                <a:gd name="connsiteY0" fmla="*/ 63140 h 151052"/>
                <a:gd name="connsiteX1" fmla="*/ 140448 w 170953"/>
                <a:gd name="connsiteY1" fmla="*/ 96674 h 151052"/>
                <a:gd name="connsiteX2" fmla="*/ 41379 w 170953"/>
                <a:gd name="connsiteY2" fmla="*/ 96674 h 151052"/>
                <a:gd name="connsiteX3" fmla="*/ 41379 w 170953"/>
                <a:gd name="connsiteY3" fmla="*/ 151052 h 151052"/>
                <a:gd name="connsiteX4" fmla="*/ 0 w 170953"/>
                <a:gd name="connsiteY4" fmla="*/ 151052 h 151052"/>
                <a:gd name="connsiteX5" fmla="*/ 0 w 170953"/>
                <a:gd name="connsiteY5" fmla="*/ 0 h 151052"/>
                <a:gd name="connsiteX6" fmla="*/ 170954 w 170953"/>
                <a:gd name="connsiteY6" fmla="*/ 0 h 151052"/>
                <a:gd name="connsiteX7" fmla="*/ 159778 w 170953"/>
                <a:gd name="connsiteY7" fmla="*/ 33534 h 151052"/>
                <a:gd name="connsiteX8" fmla="*/ 41379 w 170953"/>
                <a:gd name="connsiteY8" fmla="*/ 33534 h 151052"/>
                <a:gd name="connsiteX9" fmla="*/ 41379 w 170953"/>
                <a:gd name="connsiteY9" fmla="*/ 62838 h 151052"/>
                <a:gd name="connsiteX10" fmla="*/ 151623 w 170953"/>
                <a:gd name="connsiteY10" fmla="*/ 63140 h 15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953" h="151052">
                  <a:moveTo>
                    <a:pt x="151623" y="63140"/>
                  </a:moveTo>
                  <a:lnTo>
                    <a:pt x="140448" y="96674"/>
                  </a:lnTo>
                  <a:lnTo>
                    <a:pt x="41379" y="96674"/>
                  </a:lnTo>
                  <a:lnTo>
                    <a:pt x="41379" y="151052"/>
                  </a:lnTo>
                  <a:lnTo>
                    <a:pt x="0" y="151052"/>
                  </a:lnTo>
                  <a:lnTo>
                    <a:pt x="0" y="0"/>
                  </a:lnTo>
                  <a:lnTo>
                    <a:pt x="170954" y="0"/>
                  </a:lnTo>
                  <a:lnTo>
                    <a:pt x="159778" y="33534"/>
                  </a:lnTo>
                  <a:lnTo>
                    <a:pt x="41379" y="33534"/>
                  </a:lnTo>
                  <a:lnTo>
                    <a:pt x="41379" y="62838"/>
                  </a:lnTo>
                  <a:lnTo>
                    <a:pt x="151623" y="63140"/>
                  </a:lnTo>
                  <a:close/>
                </a:path>
              </a:pathLst>
            </a:custGeom>
            <a:grpFill/>
            <a:ln w="2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BEDA14D8-0191-3014-CFC4-80E7B6490F2F}"/>
                </a:ext>
              </a:extLst>
            </p:cNvPr>
            <p:cNvSpPr/>
            <p:nvPr/>
          </p:nvSpPr>
          <p:spPr>
            <a:xfrm>
              <a:off x="2625239" y="1299788"/>
              <a:ext cx="41077" cy="151052"/>
            </a:xfrm>
            <a:custGeom>
              <a:avLst/>
              <a:gdLst>
                <a:gd name="connsiteX0" fmla="*/ 41077 w 41077"/>
                <a:gd name="connsiteY0" fmla="*/ 0 h 151052"/>
                <a:gd name="connsiteX1" fmla="*/ 41077 w 41077"/>
                <a:gd name="connsiteY1" fmla="*/ 151052 h 151052"/>
                <a:gd name="connsiteX2" fmla="*/ 0 w 41077"/>
                <a:gd name="connsiteY2" fmla="*/ 151052 h 151052"/>
                <a:gd name="connsiteX3" fmla="*/ 0 w 41077"/>
                <a:gd name="connsiteY3" fmla="*/ 0 h 151052"/>
                <a:gd name="connsiteX4" fmla="*/ 41077 w 41077"/>
                <a:gd name="connsiteY4" fmla="*/ 0 h 15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77" h="151052">
                  <a:moveTo>
                    <a:pt x="41077" y="0"/>
                  </a:moveTo>
                  <a:lnTo>
                    <a:pt x="41077" y="151052"/>
                  </a:lnTo>
                  <a:lnTo>
                    <a:pt x="0" y="151052"/>
                  </a:lnTo>
                  <a:lnTo>
                    <a:pt x="0" y="0"/>
                  </a:lnTo>
                  <a:lnTo>
                    <a:pt x="41077" y="0"/>
                  </a:lnTo>
                  <a:close/>
                </a:path>
              </a:pathLst>
            </a:custGeom>
            <a:grpFill/>
            <a:ln w="2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3EE28BE1-8EC5-2616-FA03-3056B0126D24}"/>
                </a:ext>
              </a:extLst>
            </p:cNvPr>
            <p:cNvSpPr/>
            <p:nvPr/>
          </p:nvSpPr>
          <p:spPr>
            <a:xfrm>
              <a:off x="2694104" y="1299788"/>
              <a:ext cx="191190" cy="151052"/>
            </a:xfrm>
            <a:custGeom>
              <a:avLst/>
              <a:gdLst>
                <a:gd name="connsiteX0" fmla="*/ 190888 w 191190"/>
                <a:gd name="connsiteY0" fmla="*/ 151052 h 151052"/>
                <a:gd name="connsiteX1" fmla="*/ 149207 w 191190"/>
                <a:gd name="connsiteY1" fmla="*/ 151052 h 151052"/>
                <a:gd name="connsiteX2" fmla="*/ 41681 w 191190"/>
                <a:gd name="connsiteY2" fmla="*/ 52566 h 151052"/>
                <a:gd name="connsiteX3" fmla="*/ 41681 w 191190"/>
                <a:gd name="connsiteY3" fmla="*/ 151052 h 151052"/>
                <a:gd name="connsiteX4" fmla="*/ 0 w 191190"/>
                <a:gd name="connsiteY4" fmla="*/ 151052 h 151052"/>
                <a:gd name="connsiteX5" fmla="*/ 0 w 191190"/>
                <a:gd name="connsiteY5" fmla="*/ 0 h 151052"/>
                <a:gd name="connsiteX6" fmla="*/ 41681 w 191190"/>
                <a:gd name="connsiteY6" fmla="*/ 0 h 151052"/>
                <a:gd name="connsiteX7" fmla="*/ 149509 w 191190"/>
                <a:gd name="connsiteY7" fmla="*/ 98788 h 151052"/>
                <a:gd name="connsiteX8" fmla="*/ 149509 w 191190"/>
                <a:gd name="connsiteY8" fmla="*/ 0 h 151052"/>
                <a:gd name="connsiteX9" fmla="*/ 191190 w 191190"/>
                <a:gd name="connsiteY9" fmla="*/ 0 h 151052"/>
                <a:gd name="connsiteX10" fmla="*/ 191190 w 191190"/>
                <a:gd name="connsiteY10" fmla="*/ 151052 h 15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190" h="151052">
                  <a:moveTo>
                    <a:pt x="190888" y="151052"/>
                  </a:moveTo>
                  <a:lnTo>
                    <a:pt x="149207" y="151052"/>
                  </a:lnTo>
                  <a:lnTo>
                    <a:pt x="41681" y="52566"/>
                  </a:lnTo>
                  <a:lnTo>
                    <a:pt x="41681" y="151052"/>
                  </a:lnTo>
                  <a:lnTo>
                    <a:pt x="0" y="151052"/>
                  </a:lnTo>
                  <a:lnTo>
                    <a:pt x="0" y="0"/>
                  </a:lnTo>
                  <a:lnTo>
                    <a:pt x="41681" y="0"/>
                  </a:lnTo>
                  <a:lnTo>
                    <a:pt x="149509" y="98788"/>
                  </a:lnTo>
                  <a:lnTo>
                    <a:pt x="149509" y="0"/>
                  </a:lnTo>
                  <a:lnTo>
                    <a:pt x="191190" y="0"/>
                  </a:lnTo>
                  <a:lnTo>
                    <a:pt x="191190" y="151052"/>
                  </a:lnTo>
                  <a:close/>
                </a:path>
              </a:pathLst>
            </a:custGeom>
            <a:grpFill/>
            <a:ln w="2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210A5BC3-2432-17D2-6A0E-831E923EB368}"/>
                </a:ext>
              </a:extLst>
            </p:cNvPr>
            <p:cNvSpPr/>
            <p:nvPr/>
          </p:nvSpPr>
          <p:spPr>
            <a:xfrm>
              <a:off x="2913081" y="1300090"/>
              <a:ext cx="172161" cy="151052"/>
            </a:xfrm>
            <a:custGeom>
              <a:avLst/>
              <a:gdLst>
                <a:gd name="connsiteX0" fmla="*/ 162497 w 172161"/>
                <a:gd name="connsiteY0" fmla="*/ 59515 h 151052"/>
                <a:gd name="connsiteX1" fmla="*/ 152227 w 172161"/>
                <a:gd name="connsiteY1" fmla="*/ 90329 h 151052"/>
                <a:gd name="connsiteX2" fmla="*/ 41077 w 172161"/>
                <a:gd name="connsiteY2" fmla="*/ 90329 h 151052"/>
                <a:gd name="connsiteX3" fmla="*/ 41077 w 172161"/>
                <a:gd name="connsiteY3" fmla="*/ 117519 h 151052"/>
                <a:gd name="connsiteX4" fmla="*/ 171860 w 172161"/>
                <a:gd name="connsiteY4" fmla="*/ 117519 h 151052"/>
                <a:gd name="connsiteX5" fmla="*/ 160684 w 172161"/>
                <a:gd name="connsiteY5" fmla="*/ 151052 h 151052"/>
                <a:gd name="connsiteX6" fmla="*/ 0 w 172161"/>
                <a:gd name="connsiteY6" fmla="*/ 151052 h 151052"/>
                <a:gd name="connsiteX7" fmla="*/ 0 w 172161"/>
                <a:gd name="connsiteY7" fmla="*/ 0 h 151052"/>
                <a:gd name="connsiteX8" fmla="*/ 172162 w 172161"/>
                <a:gd name="connsiteY8" fmla="*/ 0 h 151052"/>
                <a:gd name="connsiteX9" fmla="*/ 160987 w 172161"/>
                <a:gd name="connsiteY9" fmla="*/ 33534 h 151052"/>
                <a:gd name="connsiteX10" fmla="*/ 41077 w 172161"/>
                <a:gd name="connsiteY10" fmla="*/ 33534 h 151052"/>
                <a:gd name="connsiteX11" fmla="*/ 41077 w 172161"/>
                <a:gd name="connsiteY11" fmla="*/ 59515 h 151052"/>
                <a:gd name="connsiteX12" fmla="*/ 162497 w 172161"/>
                <a:gd name="connsiteY12" fmla="*/ 59515 h 15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161" h="151052">
                  <a:moveTo>
                    <a:pt x="162497" y="59515"/>
                  </a:moveTo>
                  <a:lnTo>
                    <a:pt x="152227" y="90329"/>
                  </a:lnTo>
                  <a:lnTo>
                    <a:pt x="41077" y="90329"/>
                  </a:lnTo>
                  <a:lnTo>
                    <a:pt x="41077" y="117519"/>
                  </a:lnTo>
                  <a:lnTo>
                    <a:pt x="171860" y="117519"/>
                  </a:lnTo>
                  <a:lnTo>
                    <a:pt x="160684" y="151052"/>
                  </a:lnTo>
                  <a:lnTo>
                    <a:pt x="0" y="151052"/>
                  </a:lnTo>
                  <a:lnTo>
                    <a:pt x="0" y="0"/>
                  </a:lnTo>
                  <a:lnTo>
                    <a:pt x="172162" y="0"/>
                  </a:lnTo>
                  <a:lnTo>
                    <a:pt x="160987" y="33534"/>
                  </a:lnTo>
                  <a:lnTo>
                    <a:pt x="41077" y="33534"/>
                  </a:lnTo>
                  <a:lnTo>
                    <a:pt x="41077" y="59515"/>
                  </a:lnTo>
                  <a:lnTo>
                    <a:pt x="162497" y="59515"/>
                  </a:lnTo>
                  <a:close/>
                </a:path>
              </a:pathLst>
            </a:custGeom>
            <a:grpFill/>
            <a:ln w="2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E900C64D-9E82-62A8-3E5F-224A320619CC}"/>
                </a:ext>
              </a:extLst>
            </p:cNvPr>
            <p:cNvSpPr/>
            <p:nvPr/>
          </p:nvSpPr>
          <p:spPr>
            <a:xfrm>
              <a:off x="1992771" y="1300090"/>
              <a:ext cx="206594" cy="151052"/>
            </a:xfrm>
            <a:custGeom>
              <a:avLst/>
              <a:gdLst>
                <a:gd name="connsiteX0" fmla="*/ 54367 w 206594"/>
                <a:gd name="connsiteY0" fmla="*/ 128697 h 151052"/>
                <a:gd name="connsiteX1" fmla="*/ 42587 w 206594"/>
                <a:gd name="connsiteY1" fmla="*/ 151052 h 151052"/>
                <a:gd name="connsiteX2" fmla="*/ 0 w 206594"/>
                <a:gd name="connsiteY2" fmla="*/ 151052 h 151052"/>
                <a:gd name="connsiteX3" fmla="*/ 82456 w 206594"/>
                <a:gd name="connsiteY3" fmla="*/ 0 h 151052"/>
                <a:gd name="connsiteX4" fmla="*/ 124138 w 206594"/>
                <a:gd name="connsiteY4" fmla="*/ 0 h 151052"/>
                <a:gd name="connsiteX5" fmla="*/ 206594 w 206594"/>
                <a:gd name="connsiteY5" fmla="*/ 151052 h 151052"/>
                <a:gd name="connsiteX6" fmla="*/ 163101 w 206594"/>
                <a:gd name="connsiteY6" fmla="*/ 151052 h 151052"/>
                <a:gd name="connsiteX7" fmla="*/ 151019 w 206594"/>
                <a:gd name="connsiteY7" fmla="*/ 128697 h 151052"/>
                <a:gd name="connsiteX8" fmla="*/ 54367 w 206594"/>
                <a:gd name="connsiteY8" fmla="*/ 128697 h 151052"/>
                <a:gd name="connsiteX9" fmla="*/ 136219 w 206594"/>
                <a:gd name="connsiteY9" fmla="*/ 100601 h 151052"/>
                <a:gd name="connsiteX10" fmla="*/ 102693 w 206594"/>
                <a:gd name="connsiteY10" fmla="*/ 38972 h 151052"/>
                <a:gd name="connsiteX11" fmla="*/ 69469 w 206594"/>
                <a:gd name="connsiteY11" fmla="*/ 100601 h 151052"/>
                <a:gd name="connsiteX12" fmla="*/ 136219 w 206594"/>
                <a:gd name="connsiteY12" fmla="*/ 100601 h 15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6594" h="151052">
                  <a:moveTo>
                    <a:pt x="54367" y="128697"/>
                  </a:moveTo>
                  <a:lnTo>
                    <a:pt x="42587" y="151052"/>
                  </a:lnTo>
                  <a:lnTo>
                    <a:pt x="0" y="151052"/>
                  </a:lnTo>
                  <a:lnTo>
                    <a:pt x="82456" y="0"/>
                  </a:lnTo>
                  <a:lnTo>
                    <a:pt x="124138" y="0"/>
                  </a:lnTo>
                  <a:lnTo>
                    <a:pt x="206594" y="151052"/>
                  </a:lnTo>
                  <a:lnTo>
                    <a:pt x="163101" y="151052"/>
                  </a:lnTo>
                  <a:lnTo>
                    <a:pt x="151019" y="128697"/>
                  </a:lnTo>
                  <a:lnTo>
                    <a:pt x="54367" y="128697"/>
                  </a:lnTo>
                  <a:close/>
                  <a:moveTo>
                    <a:pt x="136219" y="100601"/>
                  </a:moveTo>
                  <a:lnTo>
                    <a:pt x="102693" y="38972"/>
                  </a:lnTo>
                  <a:lnTo>
                    <a:pt x="69469" y="100601"/>
                  </a:lnTo>
                  <a:lnTo>
                    <a:pt x="136219" y="100601"/>
                  </a:lnTo>
                  <a:close/>
                </a:path>
              </a:pathLst>
            </a:custGeom>
            <a:grpFill/>
            <a:ln w="2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847C0653-F158-2AF0-A058-89833619215F}"/>
                </a:ext>
              </a:extLst>
            </p:cNvPr>
            <p:cNvSpPr/>
            <p:nvPr/>
          </p:nvSpPr>
          <p:spPr>
            <a:xfrm>
              <a:off x="1362719" y="1148736"/>
              <a:ext cx="478730" cy="453459"/>
            </a:xfrm>
            <a:custGeom>
              <a:avLst/>
              <a:gdLst>
                <a:gd name="connsiteX0" fmla="*/ 330732 w 478730"/>
                <a:gd name="connsiteY0" fmla="*/ 106945 h 453459"/>
                <a:gd name="connsiteX1" fmla="*/ 328618 w 478730"/>
                <a:gd name="connsiteY1" fmla="*/ 110268 h 453459"/>
                <a:gd name="connsiteX2" fmla="*/ 315630 w 478730"/>
                <a:gd name="connsiteY2" fmla="*/ 133228 h 453459"/>
                <a:gd name="connsiteX3" fmla="*/ 252806 w 478730"/>
                <a:gd name="connsiteY3" fmla="*/ 604 h 453459"/>
                <a:gd name="connsiteX4" fmla="*/ 214749 w 478730"/>
                <a:gd name="connsiteY4" fmla="*/ 604 h 453459"/>
                <a:gd name="connsiteX5" fmla="*/ 0 w 478730"/>
                <a:gd name="connsiteY5" fmla="*/ 453459 h 453459"/>
                <a:gd name="connsiteX6" fmla="*/ 144676 w 478730"/>
                <a:gd name="connsiteY6" fmla="*/ 453459 h 453459"/>
                <a:gd name="connsiteX7" fmla="*/ 188774 w 478730"/>
                <a:gd name="connsiteY7" fmla="*/ 446511 h 453459"/>
                <a:gd name="connsiteX8" fmla="*/ 198439 w 478730"/>
                <a:gd name="connsiteY8" fmla="*/ 442886 h 453459"/>
                <a:gd name="connsiteX9" fmla="*/ 200251 w 478730"/>
                <a:gd name="connsiteY9" fmla="*/ 441979 h 453459"/>
                <a:gd name="connsiteX10" fmla="*/ 202064 w 478730"/>
                <a:gd name="connsiteY10" fmla="*/ 441375 h 453459"/>
                <a:gd name="connsiteX11" fmla="*/ 203876 w 478730"/>
                <a:gd name="connsiteY11" fmla="*/ 440469 h 453459"/>
                <a:gd name="connsiteX12" fmla="*/ 205688 w 478730"/>
                <a:gd name="connsiteY12" fmla="*/ 439563 h 453459"/>
                <a:gd name="connsiteX13" fmla="*/ 209312 w 478730"/>
                <a:gd name="connsiteY13" fmla="*/ 437750 h 453459"/>
                <a:gd name="connsiteX14" fmla="*/ 210219 w 478730"/>
                <a:gd name="connsiteY14" fmla="*/ 437146 h 453459"/>
                <a:gd name="connsiteX15" fmla="*/ 218072 w 478730"/>
                <a:gd name="connsiteY15" fmla="*/ 432614 h 453459"/>
                <a:gd name="connsiteX16" fmla="*/ 218978 w 478730"/>
                <a:gd name="connsiteY16" fmla="*/ 432010 h 453459"/>
                <a:gd name="connsiteX17" fmla="*/ 222602 w 478730"/>
                <a:gd name="connsiteY17" fmla="*/ 429593 h 453459"/>
                <a:gd name="connsiteX18" fmla="*/ 224112 w 478730"/>
                <a:gd name="connsiteY18" fmla="*/ 428385 h 453459"/>
                <a:gd name="connsiteX19" fmla="*/ 225925 w 478730"/>
                <a:gd name="connsiteY19" fmla="*/ 427176 h 453459"/>
                <a:gd name="connsiteX20" fmla="*/ 227435 w 478730"/>
                <a:gd name="connsiteY20" fmla="*/ 425968 h 453459"/>
                <a:gd name="connsiteX21" fmla="*/ 228945 w 478730"/>
                <a:gd name="connsiteY21" fmla="*/ 424759 h 453459"/>
                <a:gd name="connsiteX22" fmla="*/ 237100 w 478730"/>
                <a:gd name="connsiteY22" fmla="*/ 418113 h 453459"/>
                <a:gd name="connsiteX23" fmla="*/ 239818 w 478730"/>
                <a:gd name="connsiteY23" fmla="*/ 415696 h 453459"/>
                <a:gd name="connsiteX24" fmla="*/ 241026 w 478730"/>
                <a:gd name="connsiteY24" fmla="*/ 414488 h 453459"/>
                <a:gd name="connsiteX25" fmla="*/ 244047 w 478730"/>
                <a:gd name="connsiteY25" fmla="*/ 411467 h 453459"/>
                <a:gd name="connsiteX26" fmla="*/ 245557 w 478730"/>
                <a:gd name="connsiteY26" fmla="*/ 409956 h 453459"/>
                <a:gd name="connsiteX27" fmla="*/ 248577 w 478730"/>
                <a:gd name="connsiteY27" fmla="*/ 406935 h 453459"/>
                <a:gd name="connsiteX28" fmla="*/ 250088 w 478730"/>
                <a:gd name="connsiteY28" fmla="*/ 405425 h 453459"/>
                <a:gd name="connsiteX29" fmla="*/ 256430 w 478730"/>
                <a:gd name="connsiteY29" fmla="*/ 398476 h 453459"/>
                <a:gd name="connsiteX30" fmla="*/ 256732 w 478730"/>
                <a:gd name="connsiteY30" fmla="*/ 398174 h 453459"/>
                <a:gd name="connsiteX31" fmla="*/ 259451 w 478730"/>
                <a:gd name="connsiteY31" fmla="*/ 395153 h 453459"/>
                <a:gd name="connsiteX32" fmla="*/ 260961 w 478730"/>
                <a:gd name="connsiteY32" fmla="*/ 393340 h 453459"/>
                <a:gd name="connsiteX33" fmla="*/ 263377 w 478730"/>
                <a:gd name="connsiteY33" fmla="*/ 390319 h 453459"/>
                <a:gd name="connsiteX34" fmla="*/ 265190 w 478730"/>
                <a:gd name="connsiteY34" fmla="*/ 388205 h 453459"/>
                <a:gd name="connsiteX35" fmla="*/ 267606 w 478730"/>
                <a:gd name="connsiteY35" fmla="*/ 385184 h 453459"/>
                <a:gd name="connsiteX36" fmla="*/ 269418 w 478730"/>
                <a:gd name="connsiteY36" fmla="*/ 383069 h 453459"/>
                <a:gd name="connsiteX37" fmla="*/ 273647 w 478730"/>
                <a:gd name="connsiteY37" fmla="*/ 377329 h 453459"/>
                <a:gd name="connsiteX38" fmla="*/ 275459 w 478730"/>
                <a:gd name="connsiteY38" fmla="*/ 374610 h 453459"/>
                <a:gd name="connsiteX39" fmla="*/ 277573 w 478730"/>
                <a:gd name="connsiteY39" fmla="*/ 371589 h 453459"/>
                <a:gd name="connsiteX40" fmla="*/ 279385 w 478730"/>
                <a:gd name="connsiteY40" fmla="*/ 368870 h 453459"/>
                <a:gd name="connsiteX41" fmla="*/ 281500 w 478730"/>
                <a:gd name="connsiteY41" fmla="*/ 365849 h 453459"/>
                <a:gd name="connsiteX42" fmla="*/ 283312 w 478730"/>
                <a:gd name="connsiteY42" fmla="*/ 362828 h 453459"/>
                <a:gd name="connsiteX43" fmla="*/ 285124 w 478730"/>
                <a:gd name="connsiteY43" fmla="*/ 360109 h 453459"/>
                <a:gd name="connsiteX44" fmla="*/ 288446 w 478730"/>
                <a:gd name="connsiteY44" fmla="*/ 354369 h 453459"/>
                <a:gd name="connsiteX45" fmla="*/ 289957 w 478730"/>
                <a:gd name="connsiteY45" fmla="*/ 351952 h 453459"/>
                <a:gd name="connsiteX46" fmla="*/ 292071 w 478730"/>
                <a:gd name="connsiteY46" fmla="*/ 348327 h 453459"/>
                <a:gd name="connsiteX47" fmla="*/ 293581 w 478730"/>
                <a:gd name="connsiteY47" fmla="*/ 345608 h 453459"/>
                <a:gd name="connsiteX48" fmla="*/ 295695 w 478730"/>
                <a:gd name="connsiteY48" fmla="*/ 341983 h 453459"/>
                <a:gd name="connsiteX49" fmla="*/ 297206 w 478730"/>
                <a:gd name="connsiteY49" fmla="*/ 339264 h 453459"/>
                <a:gd name="connsiteX50" fmla="*/ 299622 w 478730"/>
                <a:gd name="connsiteY50" fmla="*/ 334732 h 453459"/>
                <a:gd name="connsiteX51" fmla="*/ 300830 w 478730"/>
                <a:gd name="connsiteY51" fmla="*/ 332920 h 453459"/>
                <a:gd name="connsiteX52" fmla="*/ 304152 w 478730"/>
                <a:gd name="connsiteY52" fmla="*/ 326575 h 453459"/>
                <a:gd name="connsiteX53" fmla="*/ 305361 w 478730"/>
                <a:gd name="connsiteY53" fmla="*/ 324461 h 453459"/>
                <a:gd name="connsiteX54" fmla="*/ 307777 w 478730"/>
                <a:gd name="connsiteY54" fmla="*/ 319929 h 453459"/>
                <a:gd name="connsiteX55" fmla="*/ 308985 w 478730"/>
                <a:gd name="connsiteY55" fmla="*/ 317512 h 453459"/>
                <a:gd name="connsiteX56" fmla="*/ 311401 w 478730"/>
                <a:gd name="connsiteY56" fmla="*/ 312981 h 453459"/>
                <a:gd name="connsiteX57" fmla="*/ 312610 w 478730"/>
                <a:gd name="connsiteY57" fmla="*/ 310866 h 453459"/>
                <a:gd name="connsiteX58" fmla="*/ 315630 w 478730"/>
                <a:gd name="connsiteY58" fmla="*/ 304522 h 453459"/>
                <a:gd name="connsiteX59" fmla="*/ 315630 w 478730"/>
                <a:gd name="connsiteY59" fmla="*/ 303313 h 453459"/>
                <a:gd name="connsiteX60" fmla="*/ 390535 w 478730"/>
                <a:gd name="connsiteY60" fmla="*/ 453459 h 453459"/>
                <a:gd name="connsiteX61" fmla="*/ 466951 w 478730"/>
                <a:gd name="connsiteY61" fmla="*/ 453459 h 453459"/>
                <a:gd name="connsiteX62" fmla="*/ 354895 w 478730"/>
                <a:gd name="connsiteY62" fmla="*/ 215703 h 453459"/>
                <a:gd name="connsiteX63" fmla="*/ 478730 w 478730"/>
                <a:gd name="connsiteY63" fmla="*/ 71599 h 453459"/>
                <a:gd name="connsiteX64" fmla="*/ 478730 w 478730"/>
                <a:gd name="connsiteY64" fmla="*/ 71599 h 453459"/>
                <a:gd name="connsiteX65" fmla="*/ 478730 w 478730"/>
                <a:gd name="connsiteY65" fmla="*/ 0 h 453459"/>
                <a:gd name="connsiteX66" fmla="*/ 478730 w 478730"/>
                <a:gd name="connsiteY66" fmla="*/ 0 h 453459"/>
                <a:gd name="connsiteX67" fmla="*/ 330732 w 478730"/>
                <a:gd name="connsiteY67" fmla="*/ 106945 h 453459"/>
                <a:gd name="connsiteX68" fmla="*/ 160684 w 478730"/>
                <a:gd name="connsiteY68" fmla="*/ 379746 h 453459"/>
                <a:gd name="connsiteX69" fmla="*/ 144978 w 478730"/>
                <a:gd name="connsiteY69" fmla="*/ 381558 h 453459"/>
                <a:gd name="connsiteX70" fmla="*/ 112056 w 478730"/>
                <a:gd name="connsiteY70" fmla="*/ 381558 h 453459"/>
                <a:gd name="connsiteX71" fmla="*/ 233778 w 478730"/>
                <a:gd name="connsiteY71" fmla="*/ 131416 h 453459"/>
                <a:gd name="connsiteX72" fmla="*/ 275157 w 478730"/>
                <a:gd name="connsiteY72" fmla="*/ 220839 h 453459"/>
                <a:gd name="connsiteX73" fmla="*/ 275157 w 478730"/>
                <a:gd name="connsiteY73" fmla="*/ 220839 h 453459"/>
                <a:gd name="connsiteX74" fmla="*/ 274553 w 478730"/>
                <a:gd name="connsiteY74" fmla="*/ 222651 h 453459"/>
                <a:gd name="connsiteX75" fmla="*/ 271532 w 478730"/>
                <a:gd name="connsiteY75" fmla="*/ 229298 h 453459"/>
                <a:gd name="connsiteX76" fmla="*/ 270324 w 478730"/>
                <a:gd name="connsiteY76" fmla="*/ 231714 h 453459"/>
                <a:gd name="connsiteX77" fmla="*/ 267606 w 478730"/>
                <a:gd name="connsiteY77" fmla="*/ 237756 h 453459"/>
                <a:gd name="connsiteX78" fmla="*/ 266398 w 478730"/>
                <a:gd name="connsiteY78" fmla="*/ 240173 h 453459"/>
                <a:gd name="connsiteX79" fmla="*/ 263679 w 478730"/>
                <a:gd name="connsiteY79" fmla="*/ 246215 h 453459"/>
                <a:gd name="connsiteX80" fmla="*/ 262471 w 478730"/>
                <a:gd name="connsiteY80" fmla="*/ 248632 h 453459"/>
                <a:gd name="connsiteX81" fmla="*/ 259451 w 478730"/>
                <a:gd name="connsiteY81" fmla="*/ 254976 h 453459"/>
                <a:gd name="connsiteX82" fmla="*/ 258545 w 478730"/>
                <a:gd name="connsiteY82" fmla="*/ 256789 h 453459"/>
                <a:gd name="connsiteX83" fmla="*/ 255222 w 478730"/>
                <a:gd name="connsiteY83" fmla="*/ 263738 h 453459"/>
                <a:gd name="connsiteX84" fmla="*/ 254618 w 478730"/>
                <a:gd name="connsiteY84" fmla="*/ 264946 h 453459"/>
                <a:gd name="connsiteX85" fmla="*/ 238610 w 478730"/>
                <a:gd name="connsiteY85" fmla="*/ 296969 h 453459"/>
                <a:gd name="connsiteX86" fmla="*/ 238610 w 478730"/>
                <a:gd name="connsiteY86" fmla="*/ 296969 h 453459"/>
                <a:gd name="connsiteX87" fmla="*/ 234684 w 478730"/>
                <a:gd name="connsiteY87" fmla="*/ 304522 h 453459"/>
                <a:gd name="connsiteX88" fmla="*/ 234382 w 478730"/>
                <a:gd name="connsiteY88" fmla="*/ 304824 h 453459"/>
                <a:gd name="connsiteX89" fmla="*/ 230455 w 478730"/>
                <a:gd name="connsiteY89" fmla="*/ 311772 h 453459"/>
                <a:gd name="connsiteX90" fmla="*/ 230455 w 478730"/>
                <a:gd name="connsiteY90" fmla="*/ 312074 h 453459"/>
                <a:gd name="connsiteX91" fmla="*/ 208406 w 478730"/>
                <a:gd name="connsiteY91" fmla="*/ 344400 h 453459"/>
                <a:gd name="connsiteX92" fmla="*/ 208406 w 478730"/>
                <a:gd name="connsiteY92" fmla="*/ 344400 h 453459"/>
                <a:gd name="connsiteX93" fmla="*/ 160684 w 478730"/>
                <a:gd name="connsiteY93" fmla="*/ 379746 h 45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78730" h="453459">
                  <a:moveTo>
                    <a:pt x="330732" y="106945"/>
                  </a:moveTo>
                  <a:cubicBezTo>
                    <a:pt x="330128" y="108154"/>
                    <a:pt x="329524" y="109060"/>
                    <a:pt x="328618" y="110268"/>
                  </a:cubicBezTo>
                  <a:cubicBezTo>
                    <a:pt x="324087" y="117821"/>
                    <a:pt x="319556" y="125374"/>
                    <a:pt x="315630" y="133228"/>
                  </a:cubicBezTo>
                  <a:lnTo>
                    <a:pt x="252806" y="604"/>
                  </a:lnTo>
                  <a:lnTo>
                    <a:pt x="214749" y="604"/>
                  </a:lnTo>
                  <a:lnTo>
                    <a:pt x="0" y="453459"/>
                  </a:lnTo>
                  <a:lnTo>
                    <a:pt x="144676" y="453459"/>
                  </a:lnTo>
                  <a:cubicBezTo>
                    <a:pt x="159778" y="453459"/>
                    <a:pt x="174578" y="451043"/>
                    <a:pt x="188774" y="446511"/>
                  </a:cubicBezTo>
                  <a:cubicBezTo>
                    <a:pt x="192096" y="445303"/>
                    <a:pt x="195117" y="444094"/>
                    <a:pt x="198439" y="442886"/>
                  </a:cubicBezTo>
                  <a:lnTo>
                    <a:pt x="200251" y="441979"/>
                  </a:lnTo>
                  <a:lnTo>
                    <a:pt x="202064" y="441375"/>
                  </a:lnTo>
                  <a:lnTo>
                    <a:pt x="203876" y="440469"/>
                  </a:lnTo>
                  <a:lnTo>
                    <a:pt x="205688" y="439563"/>
                  </a:lnTo>
                  <a:cubicBezTo>
                    <a:pt x="206896" y="438958"/>
                    <a:pt x="208104" y="438354"/>
                    <a:pt x="209312" y="437750"/>
                  </a:cubicBezTo>
                  <a:lnTo>
                    <a:pt x="210219" y="437146"/>
                  </a:lnTo>
                  <a:cubicBezTo>
                    <a:pt x="212937" y="435635"/>
                    <a:pt x="215655" y="434125"/>
                    <a:pt x="218072" y="432614"/>
                  </a:cubicBezTo>
                  <a:lnTo>
                    <a:pt x="218978" y="432010"/>
                  </a:lnTo>
                  <a:lnTo>
                    <a:pt x="222602" y="429593"/>
                  </a:lnTo>
                  <a:lnTo>
                    <a:pt x="224112" y="428385"/>
                  </a:lnTo>
                  <a:lnTo>
                    <a:pt x="225925" y="427176"/>
                  </a:lnTo>
                  <a:lnTo>
                    <a:pt x="227435" y="425968"/>
                  </a:lnTo>
                  <a:lnTo>
                    <a:pt x="228945" y="424759"/>
                  </a:lnTo>
                  <a:cubicBezTo>
                    <a:pt x="231663" y="422645"/>
                    <a:pt x="234382" y="420530"/>
                    <a:pt x="237100" y="418113"/>
                  </a:cubicBezTo>
                  <a:lnTo>
                    <a:pt x="239818" y="415696"/>
                  </a:lnTo>
                  <a:lnTo>
                    <a:pt x="241026" y="414488"/>
                  </a:lnTo>
                  <a:lnTo>
                    <a:pt x="244047" y="411467"/>
                  </a:lnTo>
                  <a:lnTo>
                    <a:pt x="245557" y="409956"/>
                  </a:lnTo>
                  <a:lnTo>
                    <a:pt x="248577" y="406935"/>
                  </a:lnTo>
                  <a:lnTo>
                    <a:pt x="250088" y="405425"/>
                  </a:lnTo>
                  <a:cubicBezTo>
                    <a:pt x="252202" y="403310"/>
                    <a:pt x="254316" y="400893"/>
                    <a:pt x="256430" y="398476"/>
                  </a:cubicBezTo>
                  <a:lnTo>
                    <a:pt x="256732" y="398174"/>
                  </a:lnTo>
                  <a:cubicBezTo>
                    <a:pt x="257639" y="397268"/>
                    <a:pt x="258545" y="396059"/>
                    <a:pt x="259451" y="395153"/>
                  </a:cubicBezTo>
                  <a:lnTo>
                    <a:pt x="260961" y="393340"/>
                  </a:lnTo>
                  <a:lnTo>
                    <a:pt x="263377" y="390319"/>
                  </a:lnTo>
                  <a:lnTo>
                    <a:pt x="265190" y="388205"/>
                  </a:lnTo>
                  <a:cubicBezTo>
                    <a:pt x="266096" y="387298"/>
                    <a:pt x="266700" y="386090"/>
                    <a:pt x="267606" y="385184"/>
                  </a:cubicBezTo>
                  <a:cubicBezTo>
                    <a:pt x="268512" y="384277"/>
                    <a:pt x="268814" y="383673"/>
                    <a:pt x="269418" y="383069"/>
                  </a:cubicBezTo>
                  <a:cubicBezTo>
                    <a:pt x="270928" y="381256"/>
                    <a:pt x="272136" y="379444"/>
                    <a:pt x="273647" y="377329"/>
                  </a:cubicBezTo>
                  <a:lnTo>
                    <a:pt x="275459" y="374610"/>
                  </a:lnTo>
                  <a:lnTo>
                    <a:pt x="277573" y="371589"/>
                  </a:lnTo>
                  <a:lnTo>
                    <a:pt x="279385" y="368870"/>
                  </a:lnTo>
                  <a:lnTo>
                    <a:pt x="281500" y="365849"/>
                  </a:lnTo>
                  <a:cubicBezTo>
                    <a:pt x="282104" y="364943"/>
                    <a:pt x="282708" y="363734"/>
                    <a:pt x="283312" y="362828"/>
                  </a:cubicBezTo>
                  <a:lnTo>
                    <a:pt x="285124" y="360109"/>
                  </a:lnTo>
                  <a:cubicBezTo>
                    <a:pt x="286332" y="358296"/>
                    <a:pt x="287540" y="356484"/>
                    <a:pt x="288446" y="354369"/>
                  </a:cubicBezTo>
                  <a:cubicBezTo>
                    <a:pt x="289051" y="353463"/>
                    <a:pt x="289353" y="352858"/>
                    <a:pt x="289957" y="351952"/>
                  </a:cubicBezTo>
                  <a:cubicBezTo>
                    <a:pt x="290561" y="351046"/>
                    <a:pt x="291467" y="349535"/>
                    <a:pt x="292071" y="348327"/>
                  </a:cubicBezTo>
                  <a:lnTo>
                    <a:pt x="293581" y="345608"/>
                  </a:lnTo>
                  <a:lnTo>
                    <a:pt x="295695" y="341983"/>
                  </a:lnTo>
                  <a:lnTo>
                    <a:pt x="297206" y="339264"/>
                  </a:lnTo>
                  <a:lnTo>
                    <a:pt x="299622" y="334732"/>
                  </a:lnTo>
                  <a:lnTo>
                    <a:pt x="300830" y="332920"/>
                  </a:lnTo>
                  <a:lnTo>
                    <a:pt x="304152" y="326575"/>
                  </a:lnTo>
                  <a:cubicBezTo>
                    <a:pt x="304455" y="325971"/>
                    <a:pt x="304757" y="325065"/>
                    <a:pt x="305361" y="324461"/>
                  </a:cubicBezTo>
                  <a:lnTo>
                    <a:pt x="307777" y="319929"/>
                  </a:lnTo>
                  <a:cubicBezTo>
                    <a:pt x="308079" y="319023"/>
                    <a:pt x="308683" y="318419"/>
                    <a:pt x="308985" y="317512"/>
                  </a:cubicBezTo>
                  <a:lnTo>
                    <a:pt x="311401" y="312981"/>
                  </a:lnTo>
                  <a:lnTo>
                    <a:pt x="312610" y="310866"/>
                  </a:lnTo>
                  <a:cubicBezTo>
                    <a:pt x="313818" y="308751"/>
                    <a:pt x="314724" y="306636"/>
                    <a:pt x="315630" y="304522"/>
                  </a:cubicBezTo>
                  <a:lnTo>
                    <a:pt x="315630" y="303313"/>
                  </a:lnTo>
                  <a:lnTo>
                    <a:pt x="390535" y="453459"/>
                  </a:lnTo>
                  <a:lnTo>
                    <a:pt x="466951" y="453459"/>
                  </a:lnTo>
                  <a:lnTo>
                    <a:pt x="354895" y="215703"/>
                  </a:lnTo>
                  <a:cubicBezTo>
                    <a:pt x="387515" y="143500"/>
                    <a:pt x="427686" y="71599"/>
                    <a:pt x="478730" y="71599"/>
                  </a:cubicBezTo>
                  <a:lnTo>
                    <a:pt x="478730" y="71599"/>
                  </a:lnTo>
                  <a:lnTo>
                    <a:pt x="478730" y="0"/>
                  </a:lnTo>
                  <a:lnTo>
                    <a:pt x="478730" y="0"/>
                  </a:lnTo>
                  <a:cubicBezTo>
                    <a:pt x="413792" y="0"/>
                    <a:pt x="365768" y="50149"/>
                    <a:pt x="330732" y="106945"/>
                  </a:cubicBezTo>
                  <a:close/>
                  <a:moveTo>
                    <a:pt x="160684" y="379746"/>
                  </a:moveTo>
                  <a:cubicBezTo>
                    <a:pt x="155550" y="380954"/>
                    <a:pt x="150415" y="381558"/>
                    <a:pt x="144978" y="381558"/>
                  </a:cubicBezTo>
                  <a:lnTo>
                    <a:pt x="112056" y="381558"/>
                  </a:lnTo>
                  <a:lnTo>
                    <a:pt x="233778" y="131416"/>
                  </a:lnTo>
                  <a:lnTo>
                    <a:pt x="275157" y="220839"/>
                  </a:lnTo>
                  <a:lnTo>
                    <a:pt x="275157" y="220839"/>
                  </a:lnTo>
                  <a:cubicBezTo>
                    <a:pt x="274855" y="221443"/>
                    <a:pt x="274553" y="222047"/>
                    <a:pt x="274553" y="222651"/>
                  </a:cubicBezTo>
                  <a:lnTo>
                    <a:pt x="271532" y="229298"/>
                  </a:lnTo>
                  <a:lnTo>
                    <a:pt x="270324" y="231714"/>
                  </a:lnTo>
                  <a:cubicBezTo>
                    <a:pt x="269418" y="233829"/>
                    <a:pt x="268512" y="235642"/>
                    <a:pt x="267606" y="237756"/>
                  </a:cubicBezTo>
                  <a:cubicBezTo>
                    <a:pt x="267304" y="238663"/>
                    <a:pt x="267002" y="239569"/>
                    <a:pt x="266398" y="240173"/>
                  </a:cubicBezTo>
                  <a:lnTo>
                    <a:pt x="263679" y="246215"/>
                  </a:lnTo>
                  <a:cubicBezTo>
                    <a:pt x="263377" y="247122"/>
                    <a:pt x="263075" y="247726"/>
                    <a:pt x="262471" y="248632"/>
                  </a:cubicBezTo>
                  <a:cubicBezTo>
                    <a:pt x="261565" y="250747"/>
                    <a:pt x="260659" y="252862"/>
                    <a:pt x="259451" y="254976"/>
                  </a:cubicBezTo>
                  <a:cubicBezTo>
                    <a:pt x="259149" y="255581"/>
                    <a:pt x="258847" y="256185"/>
                    <a:pt x="258545" y="256789"/>
                  </a:cubicBezTo>
                  <a:lnTo>
                    <a:pt x="255222" y="263738"/>
                  </a:lnTo>
                  <a:lnTo>
                    <a:pt x="254618" y="264946"/>
                  </a:lnTo>
                  <a:cubicBezTo>
                    <a:pt x="249484" y="276124"/>
                    <a:pt x="244047" y="287000"/>
                    <a:pt x="238610" y="296969"/>
                  </a:cubicBezTo>
                  <a:lnTo>
                    <a:pt x="238610" y="296969"/>
                  </a:lnTo>
                  <a:cubicBezTo>
                    <a:pt x="237402" y="299386"/>
                    <a:pt x="235892" y="302105"/>
                    <a:pt x="234684" y="304522"/>
                  </a:cubicBezTo>
                  <a:lnTo>
                    <a:pt x="234382" y="304824"/>
                  </a:lnTo>
                  <a:cubicBezTo>
                    <a:pt x="233173" y="307241"/>
                    <a:pt x="231663" y="309657"/>
                    <a:pt x="230455" y="311772"/>
                  </a:cubicBezTo>
                  <a:lnTo>
                    <a:pt x="230455" y="312074"/>
                  </a:lnTo>
                  <a:cubicBezTo>
                    <a:pt x="223810" y="323554"/>
                    <a:pt x="216561" y="334128"/>
                    <a:pt x="208406" y="344400"/>
                  </a:cubicBezTo>
                  <a:lnTo>
                    <a:pt x="208406" y="344400"/>
                  </a:lnTo>
                  <a:cubicBezTo>
                    <a:pt x="194211" y="362526"/>
                    <a:pt x="178505" y="375214"/>
                    <a:pt x="160684" y="379746"/>
                  </a:cubicBezTo>
                  <a:close/>
                </a:path>
              </a:pathLst>
            </a:custGeom>
            <a:grpFill/>
            <a:ln w="21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  <a:cs typeface="Arial" panose="020B0604020202020204" pitchFamily="34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AB707A-DCD8-1A60-5677-B3853E78533D}"/>
              </a:ext>
            </a:extLst>
          </p:cNvPr>
          <p:cNvCxnSpPr>
            <a:cxnSpLocks/>
          </p:cNvCxnSpPr>
          <p:nvPr userDrawn="1"/>
        </p:nvCxnSpPr>
        <p:spPr>
          <a:xfrm>
            <a:off x="7309411" y="4088534"/>
            <a:ext cx="5224810" cy="0"/>
          </a:xfrm>
          <a:prstGeom prst="line">
            <a:avLst/>
          </a:prstGeom>
          <a:ln>
            <a:solidFill>
              <a:srgbClr val="C9EB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453E1B-6B28-2143-B673-260C41198B4A}"/>
              </a:ext>
            </a:extLst>
          </p:cNvPr>
          <p:cNvCxnSpPr>
            <a:cxnSpLocks/>
          </p:cNvCxnSpPr>
          <p:nvPr userDrawn="1"/>
        </p:nvCxnSpPr>
        <p:spPr>
          <a:xfrm>
            <a:off x="0" y="2335038"/>
            <a:ext cx="4498258" cy="0"/>
          </a:xfrm>
          <a:prstGeom prst="line">
            <a:avLst/>
          </a:prstGeom>
          <a:ln>
            <a:solidFill>
              <a:srgbClr val="C9EB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57BFCE0-FC2E-FBCD-4047-FD9E3110084B}"/>
              </a:ext>
            </a:extLst>
          </p:cNvPr>
          <p:cNvSpPr txBox="1"/>
          <p:nvPr userDrawn="1"/>
        </p:nvSpPr>
        <p:spPr>
          <a:xfrm>
            <a:off x="7309411" y="3760727"/>
            <a:ext cx="17905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80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https://affine.ai/</a:t>
            </a:r>
          </a:p>
        </p:txBody>
      </p:sp>
    </p:spTree>
    <p:extLst>
      <p:ext uri="{BB962C8B-B14F-4D97-AF65-F5344CB8AC3E}">
        <p14:creationId xmlns:p14="http://schemas.microsoft.com/office/powerpoint/2010/main" val="136898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person's face&#10;&#10;Description automatically generated">
            <a:extLst>
              <a:ext uri="{FF2B5EF4-FFF2-40B4-BE49-F238E27FC236}">
                <a16:creationId xmlns:a16="http://schemas.microsoft.com/office/drawing/2014/main" id="{7CD2879C-F31D-0E5F-0ACB-20EEA1365C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0458EC5A-EC6C-F922-B662-8C0514ECD070}"/>
              </a:ext>
            </a:extLst>
          </p:cNvPr>
          <p:cNvSpPr/>
          <p:nvPr userDrawn="1"/>
        </p:nvSpPr>
        <p:spPr>
          <a:xfrm>
            <a:off x="2156213" y="2495007"/>
            <a:ext cx="6309360" cy="176981"/>
          </a:xfrm>
          <a:prstGeom prst="parallelogram">
            <a:avLst>
              <a:gd name="adj" fmla="val 35526"/>
            </a:avLst>
          </a:prstGeom>
          <a:gradFill flip="none" rotWithShape="1">
            <a:gsLst>
              <a:gs pos="100000">
                <a:srgbClr val="FF5158"/>
              </a:gs>
              <a:gs pos="18000">
                <a:schemeClr val="accent2"/>
              </a:gs>
              <a:gs pos="0">
                <a:schemeClr val="accent3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5378B9-EE48-FE17-AE87-A7E07F42C0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6213" y="2859491"/>
            <a:ext cx="6965182" cy="1139018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8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Section Divider</a:t>
            </a: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EEB2D22-734C-53A7-9F6D-2116021408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8994" y="1486856"/>
            <a:ext cx="1781670" cy="914400"/>
          </a:xfrm>
        </p:spPr>
        <p:txBody>
          <a:bodyPr anchor="ctr">
            <a:noAutofit/>
          </a:bodyPr>
          <a:lstStyle>
            <a:lvl1pPr marL="0" indent="0" algn="ctr">
              <a:buNone/>
              <a:defRPr sz="66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1112800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Main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>
            <a:extLst>
              <a:ext uri="{FF2B5EF4-FFF2-40B4-BE49-F238E27FC236}">
                <a16:creationId xmlns:a16="http://schemas.microsoft.com/office/drawing/2014/main" id="{9A7A3074-4474-62D6-03EF-A92BF8AF6476}"/>
              </a:ext>
            </a:extLst>
          </p:cNvPr>
          <p:cNvSpPr/>
          <p:nvPr userDrawn="1"/>
        </p:nvSpPr>
        <p:spPr>
          <a:xfrm>
            <a:off x="2160686" y="6589987"/>
            <a:ext cx="10031314" cy="273600"/>
          </a:xfrm>
          <a:custGeom>
            <a:avLst/>
            <a:gdLst>
              <a:gd name="connsiteX0" fmla="*/ 96397 w 10031314"/>
              <a:gd name="connsiteY0" fmla="*/ 0 h 273600"/>
              <a:gd name="connsiteX1" fmla="*/ 199560 w 10031314"/>
              <a:gd name="connsiteY1" fmla="*/ 0 h 273600"/>
              <a:gd name="connsiteX2" fmla="*/ 205251 w 10031314"/>
              <a:gd name="connsiteY2" fmla="*/ 0 h 273600"/>
              <a:gd name="connsiteX3" fmla="*/ 10031314 w 10031314"/>
              <a:gd name="connsiteY3" fmla="*/ 0 h 273600"/>
              <a:gd name="connsiteX4" fmla="*/ 10031314 w 10031314"/>
              <a:gd name="connsiteY4" fmla="*/ 271986 h 273600"/>
              <a:gd name="connsiteX5" fmla="*/ 301080 w 10031314"/>
              <a:gd name="connsiteY5" fmla="*/ 271986 h 273600"/>
              <a:gd name="connsiteX6" fmla="*/ 301648 w 10031314"/>
              <a:gd name="connsiteY6" fmla="*/ 273600 h 273600"/>
              <a:gd name="connsiteX7" fmla="*/ 0 w 10031314"/>
              <a:gd name="connsiteY7" fmla="*/ 273600 h 2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31314" h="273600">
                <a:moveTo>
                  <a:pt x="96397" y="0"/>
                </a:moveTo>
                <a:lnTo>
                  <a:pt x="199560" y="0"/>
                </a:lnTo>
                <a:lnTo>
                  <a:pt x="205251" y="0"/>
                </a:lnTo>
                <a:lnTo>
                  <a:pt x="10031314" y="0"/>
                </a:lnTo>
                <a:lnTo>
                  <a:pt x="10031314" y="271986"/>
                </a:lnTo>
                <a:lnTo>
                  <a:pt x="301080" y="271986"/>
                </a:lnTo>
                <a:lnTo>
                  <a:pt x="301648" y="273600"/>
                </a:lnTo>
                <a:lnTo>
                  <a:pt x="0" y="273600"/>
                </a:lnTo>
                <a:close/>
              </a:path>
            </a:pathLst>
          </a:custGeom>
          <a:gradFill flip="none" rotWithShape="1">
            <a:gsLst>
              <a:gs pos="0">
                <a:srgbClr val="6DCCE3"/>
              </a:gs>
              <a:gs pos="3000">
                <a:srgbClr val="6FBEDB"/>
              </a:gs>
              <a:gs pos="21000">
                <a:srgbClr val="7870B1"/>
              </a:gs>
              <a:gs pos="29000">
                <a:srgbClr val="7C51A0"/>
              </a:gs>
              <a:gs pos="40000">
                <a:srgbClr val="964489"/>
              </a:gs>
              <a:gs pos="65000">
                <a:srgbClr val="D9234F"/>
              </a:gs>
              <a:gs pos="71000">
                <a:srgbClr val="EC1A3E"/>
              </a:gs>
              <a:gs pos="100000">
                <a:srgbClr val="F05B5B"/>
              </a:gs>
            </a:gsLst>
            <a:lin ang="10800000" scaled="1"/>
            <a:tileRect/>
          </a:gradFill>
          <a:ln w="19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FA91E26-1709-DE24-0CEC-4324EF33EB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930" t="34127" r="14930" b="34127"/>
          <a:stretch/>
        </p:blipFill>
        <p:spPr>
          <a:xfrm>
            <a:off x="10454382" y="326298"/>
            <a:ext cx="1234931" cy="395065"/>
          </a:xfrm>
          <a:prstGeom prst="rect">
            <a:avLst/>
          </a:prstGeom>
        </p:spPr>
      </p:pic>
      <p:sp>
        <p:nvSpPr>
          <p:cNvPr id="9" name="Google Shape;102;p18">
            <a:extLst>
              <a:ext uri="{FF2B5EF4-FFF2-40B4-BE49-F238E27FC236}">
                <a16:creationId xmlns:a16="http://schemas.microsoft.com/office/drawing/2014/main" id="{5628658C-0DB7-F943-595C-A97F0FB817F8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450435" y="211638"/>
            <a:ext cx="9425085" cy="624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2400" b="1">
                <a:gradFill flip="none" rotWithShape="1">
                  <a:gsLst>
                    <a:gs pos="0">
                      <a:schemeClr val="accent2"/>
                    </a:gs>
                    <a:gs pos="74000">
                      <a:schemeClr val="accent3">
                        <a:lumMod val="75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9pPr>
          </a:lstStyle>
          <a:p>
            <a:r>
              <a:rPr lang="en-US"/>
              <a:t>Placeholder For Title</a:t>
            </a:r>
          </a:p>
        </p:txBody>
      </p:sp>
      <p:sp>
        <p:nvSpPr>
          <p:cNvPr id="2" name="Google Shape;99;p17">
            <a:extLst>
              <a:ext uri="{FF2B5EF4-FFF2-40B4-BE49-F238E27FC236}">
                <a16:creationId xmlns:a16="http://schemas.microsoft.com/office/drawing/2014/main" id="{B2219352-F014-8210-8BED-E6A8B7DF906D}"/>
              </a:ext>
            </a:extLst>
          </p:cNvPr>
          <p:cNvSpPr txBox="1">
            <a:spLocks/>
          </p:cNvSpPr>
          <p:nvPr userDrawn="1"/>
        </p:nvSpPr>
        <p:spPr>
          <a:xfrm>
            <a:off x="11680825" y="6605368"/>
            <a:ext cx="444500" cy="242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14F0EC3B-892E-6843-8E9D-67F1021565E0}" type="slidenum">
              <a:rPr lang="en-US" b="1" smtClean="0"/>
              <a:pPr/>
              <a:t>‹#›</a:t>
            </a:fld>
            <a:endParaRPr 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D471D-11F0-CF6D-4E45-8F2D76BA7096}"/>
              </a:ext>
            </a:extLst>
          </p:cNvPr>
          <p:cNvSpPr txBox="1"/>
          <p:nvPr userDrawn="1"/>
        </p:nvSpPr>
        <p:spPr>
          <a:xfrm>
            <a:off x="450436" y="6611026"/>
            <a:ext cx="17688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b="0" i="0" u="none" strike="noStrike" spc="40" baseline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AFFINE CONFIDENTIAL</a:t>
            </a:r>
            <a:endParaRPr lang="en-US" sz="900" i="0" spc="40" baseline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695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8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Case Study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1">
            <a:extLst>
              <a:ext uri="{FF2B5EF4-FFF2-40B4-BE49-F238E27FC236}">
                <a16:creationId xmlns:a16="http://schemas.microsoft.com/office/drawing/2014/main" id="{9A7A3074-4474-62D6-03EF-A92BF8AF6476}"/>
              </a:ext>
            </a:extLst>
          </p:cNvPr>
          <p:cNvSpPr/>
          <p:nvPr userDrawn="1"/>
        </p:nvSpPr>
        <p:spPr>
          <a:xfrm>
            <a:off x="2160686" y="6589987"/>
            <a:ext cx="10031314" cy="273600"/>
          </a:xfrm>
          <a:custGeom>
            <a:avLst/>
            <a:gdLst>
              <a:gd name="connsiteX0" fmla="*/ 96397 w 10031314"/>
              <a:gd name="connsiteY0" fmla="*/ 0 h 273600"/>
              <a:gd name="connsiteX1" fmla="*/ 199560 w 10031314"/>
              <a:gd name="connsiteY1" fmla="*/ 0 h 273600"/>
              <a:gd name="connsiteX2" fmla="*/ 205251 w 10031314"/>
              <a:gd name="connsiteY2" fmla="*/ 0 h 273600"/>
              <a:gd name="connsiteX3" fmla="*/ 10031314 w 10031314"/>
              <a:gd name="connsiteY3" fmla="*/ 0 h 273600"/>
              <a:gd name="connsiteX4" fmla="*/ 10031314 w 10031314"/>
              <a:gd name="connsiteY4" fmla="*/ 271986 h 273600"/>
              <a:gd name="connsiteX5" fmla="*/ 301080 w 10031314"/>
              <a:gd name="connsiteY5" fmla="*/ 271986 h 273600"/>
              <a:gd name="connsiteX6" fmla="*/ 301648 w 10031314"/>
              <a:gd name="connsiteY6" fmla="*/ 273600 h 273600"/>
              <a:gd name="connsiteX7" fmla="*/ 0 w 10031314"/>
              <a:gd name="connsiteY7" fmla="*/ 273600 h 2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31314" h="273600">
                <a:moveTo>
                  <a:pt x="96397" y="0"/>
                </a:moveTo>
                <a:lnTo>
                  <a:pt x="199560" y="0"/>
                </a:lnTo>
                <a:lnTo>
                  <a:pt x="205251" y="0"/>
                </a:lnTo>
                <a:lnTo>
                  <a:pt x="10031314" y="0"/>
                </a:lnTo>
                <a:lnTo>
                  <a:pt x="10031314" y="271986"/>
                </a:lnTo>
                <a:lnTo>
                  <a:pt x="301080" y="271986"/>
                </a:lnTo>
                <a:lnTo>
                  <a:pt x="301648" y="273600"/>
                </a:lnTo>
                <a:lnTo>
                  <a:pt x="0" y="273600"/>
                </a:lnTo>
                <a:close/>
              </a:path>
            </a:pathLst>
          </a:custGeom>
          <a:gradFill flip="none" rotWithShape="1">
            <a:gsLst>
              <a:gs pos="0">
                <a:srgbClr val="6DCCE3"/>
              </a:gs>
              <a:gs pos="3000">
                <a:srgbClr val="6FBEDB"/>
              </a:gs>
              <a:gs pos="21000">
                <a:srgbClr val="7870B1"/>
              </a:gs>
              <a:gs pos="29000">
                <a:srgbClr val="7C51A0"/>
              </a:gs>
              <a:gs pos="40000">
                <a:srgbClr val="964489"/>
              </a:gs>
              <a:gs pos="65000">
                <a:srgbClr val="D9234F"/>
              </a:gs>
              <a:gs pos="71000">
                <a:srgbClr val="EC1A3E"/>
              </a:gs>
              <a:gs pos="100000">
                <a:srgbClr val="F05B5B"/>
              </a:gs>
            </a:gsLst>
            <a:lin ang="10800000" scaled="1"/>
            <a:tileRect/>
          </a:gradFill>
          <a:ln w="19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FA91E26-1709-DE24-0CEC-4324EF33EB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930" t="34127" r="14930" b="34127"/>
          <a:stretch/>
        </p:blipFill>
        <p:spPr>
          <a:xfrm>
            <a:off x="10454382" y="326298"/>
            <a:ext cx="1234931" cy="395065"/>
          </a:xfrm>
          <a:prstGeom prst="rect">
            <a:avLst/>
          </a:prstGeom>
        </p:spPr>
      </p:pic>
      <p:sp>
        <p:nvSpPr>
          <p:cNvPr id="9" name="Google Shape;102;p18">
            <a:extLst>
              <a:ext uri="{FF2B5EF4-FFF2-40B4-BE49-F238E27FC236}">
                <a16:creationId xmlns:a16="http://schemas.microsoft.com/office/drawing/2014/main" id="{5628658C-0DB7-F943-595C-A97F0FB817F8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450435" y="211638"/>
            <a:ext cx="9425085" cy="624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2400" b="1">
                <a:gradFill flip="none" rotWithShape="1">
                  <a:gsLst>
                    <a:gs pos="0">
                      <a:schemeClr val="accent2"/>
                    </a:gs>
                    <a:gs pos="74000">
                      <a:schemeClr val="accent3">
                        <a:lumMod val="75000"/>
                      </a:schemeClr>
                    </a:gs>
                  </a:gsLst>
                  <a:lin ang="0" scaled="1"/>
                  <a:tileRect/>
                </a:gradFill>
                <a:latin typeface="+mj-lt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2034"/>
              </a:buClr>
              <a:buSzPts val="4800"/>
              <a:buNone/>
              <a:defRPr sz="6399">
                <a:solidFill>
                  <a:srgbClr val="272034"/>
                </a:solidFill>
              </a:defRPr>
            </a:lvl9pPr>
          </a:lstStyle>
          <a:p>
            <a:r>
              <a:rPr lang="en-US"/>
              <a:t>Placeholder For Title</a:t>
            </a:r>
          </a:p>
        </p:txBody>
      </p:sp>
      <p:sp>
        <p:nvSpPr>
          <p:cNvPr id="2" name="Google Shape;99;p17">
            <a:extLst>
              <a:ext uri="{FF2B5EF4-FFF2-40B4-BE49-F238E27FC236}">
                <a16:creationId xmlns:a16="http://schemas.microsoft.com/office/drawing/2014/main" id="{B2219352-F014-8210-8BED-E6A8B7DF906D}"/>
              </a:ext>
            </a:extLst>
          </p:cNvPr>
          <p:cNvSpPr txBox="1">
            <a:spLocks/>
          </p:cNvSpPr>
          <p:nvPr userDrawn="1"/>
        </p:nvSpPr>
        <p:spPr>
          <a:xfrm>
            <a:off x="11680825" y="6605368"/>
            <a:ext cx="444500" cy="242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Proxima Nova"/>
                <a:cs typeface="Arial" panose="020B0604020202020204" pitchFamily="34" charset="0"/>
                <a:sym typeface="Proxima Nov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14F0EC3B-892E-6843-8E9D-67F1021565E0}" type="slidenum">
              <a:rPr lang="en-US" b="1" smtClean="0"/>
              <a:pPr/>
              <a:t>‹#›</a:t>
            </a:fld>
            <a:endParaRPr lang="en-US" b="1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4B16CA76-D63B-AE60-5633-BF8D1A7DE320}"/>
              </a:ext>
            </a:extLst>
          </p:cNvPr>
          <p:cNvSpPr/>
          <p:nvPr userDrawn="1"/>
        </p:nvSpPr>
        <p:spPr>
          <a:xfrm>
            <a:off x="450435" y="1013159"/>
            <a:ext cx="4058065" cy="365760"/>
          </a:xfrm>
          <a:prstGeom prst="parallelogram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BUSINESS PROBLEM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30710F48-C188-6B39-E796-140E9917A78E}"/>
              </a:ext>
            </a:extLst>
          </p:cNvPr>
          <p:cNvSpPr/>
          <p:nvPr userDrawn="1"/>
        </p:nvSpPr>
        <p:spPr>
          <a:xfrm>
            <a:off x="5148712" y="1013159"/>
            <a:ext cx="4058065" cy="365760"/>
          </a:xfrm>
          <a:prstGeom prst="parallelogram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CAPABILITY USED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EF13F0AE-8023-005F-6BC5-771691616373}"/>
              </a:ext>
            </a:extLst>
          </p:cNvPr>
          <p:cNvSpPr/>
          <p:nvPr userDrawn="1"/>
        </p:nvSpPr>
        <p:spPr>
          <a:xfrm>
            <a:off x="450435" y="3830326"/>
            <a:ext cx="4058065" cy="365760"/>
          </a:xfrm>
          <a:prstGeom prst="parallelogram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4B50880-E865-5CE5-128C-4A1FEBACAEAF}"/>
              </a:ext>
            </a:extLst>
          </p:cNvPr>
          <p:cNvSpPr/>
          <p:nvPr userDrawn="1"/>
        </p:nvSpPr>
        <p:spPr>
          <a:xfrm>
            <a:off x="5148712" y="3830326"/>
            <a:ext cx="4058065" cy="365760"/>
          </a:xfrm>
          <a:prstGeom prst="parallelogram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BUSINESS BENEFITS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DD6D5F-6EA4-95F9-99DE-5695286738CA}"/>
              </a:ext>
            </a:extLst>
          </p:cNvPr>
          <p:cNvCxnSpPr>
            <a:cxnSpLocks/>
          </p:cNvCxnSpPr>
          <p:nvPr userDrawn="1"/>
        </p:nvCxnSpPr>
        <p:spPr>
          <a:xfrm>
            <a:off x="9441100" y="1036119"/>
            <a:ext cx="0" cy="536468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E1D5B9-9B85-3935-24DF-A684BBFB7AD8}"/>
              </a:ext>
            </a:extLst>
          </p:cNvPr>
          <p:cNvGrpSpPr/>
          <p:nvPr userDrawn="1"/>
        </p:nvGrpSpPr>
        <p:grpSpPr>
          <a:xfrm>
            <a:off x="9528967" y="1045218"/>
            <a:ext cx="2035104" cy="359152"/>
            <a:chOff x="9314545" y="1004752"/>
            <a:chExt cx="2072550" cy="36576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4BE5A5-8984-0B50-BDAD-86020830298F}"/>
                </a:ext>
              </a:extLst>
            </p:cNvPr>
            <p:cNvSpPr txBox="1"/>
            <p:nvPr/>
          </p:nvSpPr>
          <p:spPr>
            <a:xfrm>
              <a:off x="9736312" y="1102239"/>
              <a:ext cx="1650782" cy="21940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1219048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Industry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329EAA2-3C49-8871-6653-3E83C6DEADE5}"/>
                </a:ext>
              </a:extLst>
            </p:cNvPr>
            <p:cNvSpPr/>
            <p:nvPr/>
          </p:nvSpPr>
          <p:spPr>
            <a:xfrm>
              <a:off x="9314545" y="1004752"/>
              <a:ext cx="365760" cy="365760"/>
            </a:xfrm>
            <a:prstGeom prst="ellipse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36D38F7-628D-850A-57D0-E7F78E9E9CB6}"/>
                </a:ext>
              </a:extLst>
            </p:cNvPr>
            <p:cNvCxnSpPr>
              <a:cxnSpLocks/>
            </p:cNvCxnSpPr>
            <p:nvPr/>
          </p:nvCxnSpPr>
          <p:spPr>
            <a:xfrm>
              <a:off x="9545050" y="1349828"/>
              <a:ext cx="1842045" cy="0"/>
            </a:xfrm>
            <a:prstGeom prst="lin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6" name="Graphic 15" descr="Building">
              <a:extLst>
                <a:ext uri="{FF2B5EF4-FFF2-40B4-BE49-F238E27FC236}">
                  <a16:creationId xmlns:a16="http://schemas.microsoft.com/office/drawing/2014/main" id="{7E148EDA-B697-9246-E700-D402A0F94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1153" y="1051360"/>
              <a:ext cx="272544" cy="27254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0A34B7-0233-EFC7-B36E-6602310D8142}"/>
              </a:ext>
            </a:extLst>
          </p:cNvPr>
          <p:cNvSpPr txBox="1"/>
          <p:nvPr userDrawn="1"/>
        </p:nvSpPr>
        <p:spPr>
          <a:xfrm>
            <a:off x="9943114" y="2133928"/>
            <a:ext cx="162095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121904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Function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0071071-8884-4442-6529-7F9540DD26A5}"/>
              </a:ext>
            </a:extLst>
          </p:cNvPr>
          <p:cNvSpPr/>
          <p:nvPr userDrawn="1"/>
        </p:nvSpPr>
        <p:spPr>
          <a:xfrm>
            <a:off x="9528967" y="2038201"/>
            <a:ext cx="359152" cy="359152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A516C2-3EB6-36AB-D8F1-B7137CE36A51}"/>
              </a:ext>
            </a:extLst>
          </p:cNvPr>
          <p:cNvCxnSpPr>
            <a:cxnSpLocks/>
          </p:cNvCxnSpPr>
          <p:nvPr userDrawn="1"/>
        </p:nvCxnSpPr>
        <p:spPr>
          <a:xfrm>
            <a:off x="9755307" y="2377042"/>
            <a:ext cx="18087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C6DD201-FB7B-5D45-FEF1-9FA31E8335EB}"/>
              </a:ext>
            </a:extLst>
          </p:cNvPr>
          <p:cNvSpPr txBox="1"/>
          <p:nvPr userDrawn="1"/>
        </p:nvSpPr>
        <p:spPr>
          <a:xfrm>
            <a:off x="9943114" y="3274875"/>
            <a:ext cx="162095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121904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Used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360BF2E-15E1-A0B6-B1FA-94E00C021198}"/>
              </a:ext>
            </a:extLst>
          </p:cNvPr>
          <p:cNvSpPr/>
          <p:nvPr userDrawn="1"/>
        </p:nvSpPr>
        <p:spPr>
          <a:xfrm>
            <a:off x="9528967" y="3179148"/>
            <a:ext cx="359152" cy="359152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17F501-E69F-0C5A-0ABA-532A9A85C4CC}"/>
              </a:ext>
            </a:extLst>
          </p:cNvPr>
          <p:cNvCxnSpPr>
            <a:cxnSpLocks/>
          </p:cNvCxnSpPr>
          <p:nvPr userDrawn="1"/>
        </p:nvCxnSpPr>
        <p:spPr>
          <a:xfrm>
            <a:off x="9755307" y="3517990"/>
            <a:ext cx="18087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BDE373F-A5E1-9598-B898-F3071F2A1F41}"/>
              </a:ext>
            </a:extLst>
          </p:cNvPr>
          <p:cNvSpPr txBox="1"/>
          <p:nvPr userDrawn="1"/>
        </p:nvSpPr>
        <p:spPr>
          <a:xfrm>
            <a:off x="9943114" y="4916684"/>
            <a:ext cx="162095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121904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Tech Stack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E60B4A-ACDD-0AE9-265F-3D4CB668A069}"/>
              </a:ext>
            </a:extLst>
          </p:cNvPr>
          <p:cNvSpPr/>
          <p:nvPr userDrawn="1"/>
        </p:nvSpPr>
        <p:spPr>
          <a:xfrm>
            <a:off x="9528967" y="4820957"/>
            <a:ext cx="359152" cy="359152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71CBD6-91F4-FD9F-6B66-7E0845C831F0}"/>
              </a:ext>
            </a:extLst>
          </p:cNvPr>
          <p:cNvCxnSpPr>
            <a:cxnSpLocks/>
          </p:cNvCxnSpPr>
          <p:nvPr userDrawn="1"/>
        </p:nvCxnSpPr>
        <p:spPr>
          <a:xfrm>
            <a:off x="9755307" y="5159799"/>
            <a:ext cx="18087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8E6894-D78B-05E9-4181-D4B0710C5C59}"/>
              </a:ext>
            </a:extLst>
          </p:cNvPr>
          <p:cNvGrpSpPr/>
          <p:nvPr userDrawn="1"/>
        </p:nvGrpSpPr>
        <p:grpSpPr>
          <a:xfrm>
            <a:off x="9574731" y="4878829"/>
            <a:ext cx="252992" cy="248173"/>
            <a:chOff x="5381626" y="4013201"/>
            <a:chExt cx="1417638" cy="1381124"/>
          </a:xfrm>
          <a:solidFill>
            <a:schemeClr val="bg1"/>
          </a:solidFill>
        </p:grpSpPr>
        <p:sp>
          <p:nvSpPr>
            <p:cNvPr id="27" name="Freeform 162">
              <a:extLst>
                <a:ext uri="{FF2B5EF4-FFF2-40B4-BE49-F238E27FC236}">
                  <a16:creationId xmlns:a16="http://schemas.microsoft.com/office/drawing/2014/main" id="{686AA25F-7B07-CA1F-FCA0-150D95A25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5913" y="4013201"/>
              <a:ext cx="1389063" cy="757237"/>
            </a:xfrm>
            <a:custGeom>
              <a:avLst/>
              <a:gdLst>
                <a:gd name="T0" fmla="*/ 509 w 509"/>
                <a:gd name="T1" fmla="*/ 139 h 277"/>
                <a:gd name="T2" fmla="*/ 489 w 509"/>
                <a:gd name="T3" fmla="*/ 155 h 277"/>
                <a:gd name="T4" fmla="*/ 296 w 509"/>
                <a:gd name="T5" fmla="*/ 258 h 277"/>
                <a:gd name="T6" fmla="*/ 209 w 509"/>
                <a:gd name="T7" fmla="*/ 258 h 277"/>
                <a:gd name="T8" fmla="*/ 15 w 509"/>
                <a:gd name="T9" fmla="*/ 155 h 277"/>
                <a:gd name="T10" fmla="*/ 0 w 509"/>
                <a:gd name="T11" fmla="*/ 139 h 277"/>
                <a:gd name="T12" fmla="*/ 15 w 509"/>
                <a:gd name="T13" fmla="*/ 123 h 277"/>
                <a:gd name="T14" fmla="*/ 235 w 509"/>
                <a:gd name="T15" fmla="*/ 7 h 277"/>
                <a:gd name="T16" fmla="*/ 269 w 509"/>
                <a:gd name="T17" fmla="*/ 6 h 277"/>
                <a:gd name="T18" fmla="*/ 491 w 509"/>
                <a:gd name="T19" fmla="*/ 124 h 277"/>
                <a:gd name="T20" fmla="*/ 509 w 509"/>
                <a:gd name="T21" fmla="*/ 139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277">
                  <a:moveTo>
                    <a:pt x="509" y="139"/>
                  </a:moveTo>
                  <a:cubicBezTo>
                    <a:pt x="501" y="146"/>
                    <a:pt x="496" y="152"/>
                    <a:pt x="489" y="155"/>
                  </a:cubicBezTo>
                  <a:cubicBezTo>
                    <a:pt x="425" y="189"/>
                    <a:pt x="359" y="221"/>
                    <a:pt x="296" y="258"/>
                  </a:cubicBezTo>
                  <a:cubicBezTo>
                    <a:pt x="264" y="276"/>
                    <a:pt x="240" y="277"/>
                    <a:pt x="209" y="258"/>
                  </a:cubicBezTo>
                  <a:cubicBezTo>
                    <a:pt x="146" y="221"/>
                    <a:pt x="80" y="189"/>
                    <a:pt x="15" y="155"/>
                  </a:cubicBezTo>
                  <a:cubicBezTo>
                    <a:pt x="9" y="152"/>
                    <a:pt x="0" y="145"/>
                    <a:pt x="0" y="139"/>
                  </a:cubicBezTo>
                  <a:cubicBezTo>
                    <a:pt x="0" y="134"/>
                    <a:pt x="8" y="126"/>
                    <a:pt x="15" y="123"/>
                  </a:cubicBezTo>
                  <a:cubicBezTo>
                    <a:pt x="88" y="84"/>
                    <a:pt x="162" y="46"/>
                    <a:pt x="235" y="7"/>
                  </a:cubicBezTo>
                  <a:cubicBezTo>
                    <a:pt x="247" y="0"/>
                    <a:pt x="257" y="0"/>
                    <a:pt x="269" y="6"/>
                  </a:cubicBezTo>
                  <a:cubicBezTo>
                    <a:pt x="342" y="46"/>
                    <a:pt x="417" y="84"/>
                    <a:pt x="491" y="124"/>
                  </a:cubicBezTo>
                  <a:cubicBezTo>
                    <a:pt x="497" y="127"/>
                    <a:pt x="501" y="132"/>
                    <a:pt x="509" y="1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Freeform 163">
              <a:extLst>
                <a:ext uri="{FF2B5EF4-FFF2-40B4-BE49-F238E27FC236}">
                  <a16:creationId xmlns:a16="http://schemas.microsoft.com/office/drawing/2014/main" id="{5339CB17-044C-1AA5-DBBD-119F8A976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1626" y="4899025"/>
              <a:ext cx="1417638" cy="495300"/>
            </a:xfrm>
            <a:custGeom>
              <a:avLst/>
              <a:gdLst>
                <a:gd name="T0" fmla="*/ 519 w 519"/>
                <a:gd name="T1" fmla="*/ 48 h 181"/>
                <a:gd name="T2" fmla="*/ 498 w 519"/>
                <a:gd name="T3" fmla="*/ 57 h 181"/>
                <a:gd name="T4" fmla="*/ 269 w 519"/>
                <a:gd name="T5" fmla="*/ 178 h 181"/>
                <a:gd name="T6" fmla="*/ 245 w 519"/>
                <a:gd name="T7" fmla="*/ 177 h 181"/>
                <a:gd name="T8" fmla="*/ 17 w 519"/>
                <a:gd name="T9" fmla="*/ 58 h 181"/>
                <a:gd name="T10" fmla="*/ 16 w 519"/>
                <a:gd name="T11" fmla="*/ 29 h 181"/>
                <a:gd name="T12" fmla="*/ 21 w 519"/>
                <a:gd name="T13" fmla="*/ 26 h 181"/>
                <a:gd name="T14" fmla="*/ 117 w 519"/>
                <a:gd name="T15" fmla="*/ 26 h 181"/>
                <a:gd name="T16" fmla="*/ 226 w 519"/>
                <a:gd name="T17" fmla="*/ 84 h 181"/>
                <a:gd name="T18" fmla="*/ 288 w 519"/>
                <a:gd name="T19" fmla="*/ 84 h 181"/>
                <a:gd name="T20" fmla="*/ 424 w 519"/>
                <a:gd name="T21" fmla="*/ 11 h 181"/>
                <a:gd name="T22" fmla="*/ 465 w 519"/>
                <a:gd name="T23" fmla="*/ 12 h 181"/>
                <a:gd name="T24" fmla="*/ 499 w 519"/>
                <a:gd name="T25" fmla="*/ 30 h 181"/>
                <a:gd name="T26" fmla="*/ 519 w 519"/>
                <a:gd name="T27" fmla="*/ 4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9" h="181">
                  <a:moveTo>
                    <a:pt x="519" y="48"/>
                  </a:moveTo>
                  <a:cubicBezTo>
                    <a:pt x="510" y="52"/>
                    <a:pt x="504" y="54"/>
                    <a:pt x="498" y="57"/>
                  </a:cubicBezTo>
                  <a:cubicBezTo>
                    <a:pt x="422" y="98"/>
                    <a:pt x="345" y="138"/>
                    <a:pt x="269" y="178"/>
                  </a:cubicBezTo>
                  <a:cubicBezTo>
                    <a:pt x="262" y="181"/>
                    <a:pt x="251" y="181"/>
                    <a:pt x="245" y="177"/>
                  </a:cubicBezTo>
                  <a:cubicBezTo>
                    <a:pt x="169" y="138"/>
                    <a:pt x="93" y="98"/>
                    <a:pt x="17" y="58"/>
                  </a:cubicBezTo>
                  <a:cubicBezTo>
                    <a:pt x="0" y="49"/>
                    <a:pt x="0" y="39"/>
                    <a:pt x="16" y="29"/>
                  </a:cubicBezTo>
                  <a:cubicBezTo>
                    <a:pt x="18" y="28"/>
                    <a:pt x="19" y="27"/>
                    <a:pt x="21" y="26"/>
                  </a:cubicBezTo>
                  <a:cubicBezTo>
                    <a:pt x="69" y="0"/>
                    <a:pt x="69" y="0"/>
                    <a:pt x="117" y="26"/>
                  </a:cubicBezTo>
                  <a:cubicBezTo>
                    <a:pt x="154" y="45"/>
                    <a:pt x="191" y="64"/>
                    <a:pt x="226" y="84"/>
                  </a:cubicBezTo>
                  <a:cubicBezTo>
                    <a:pt x="248" y="96"/>
                    <a:pt x="267" y="95"/>
                    <a:pt x="288" y="84"/>
                  </a:cubicBezTo>
                  <a:cubicBezTo>
                    <a:pt x="333" y="59"/>
                    <a:pt x="379" y="36"/>
                    <a:pt x="424" y="11"/>
                  </a:cubicBezTo>
                  <a:cubicBezTo>
                    <a:pt x="439" y="2"/>
                    <a:pt x="451" y="2"/>
                    <a:pt x="465" y="12"/>
                  </a:cubicBezTo>
                  <a:cubicBezTo>
                    <a:pt x="476" y="18"/>
                    <a:pt x="488" y="23"/>
                    <a:pt x="499" y="30"/>
                  </a:cubicBezTo>
                  <a:cubicBezTo>
                    <a:pt x="503" y="33"/>
                    <a:pt x="507" y="37"/>
                    <a:pt x="519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" name="Freeform 164">
              <a:extLst>
                <a:ext uri="{FF2B5EF4-FFF2-40B4-BE49-F238E27FC236}">
                  <a16:creationId xmlns:a16="http://schemas.microsoft.com/office/drawing/2014/main" id="{39C66B2E-C6F1-75F4-AF2B-9D81E9CBE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1626" y="4589463"/>
              <a:ext cx="1400175" cy="492125"/>
            </a:xfrm>
            <a:custGeom>
              <a:avLst/>
              <a:gdLst>
                <a:gd name="T0" fmla="*/ 513 w 513"/>
                <a:gd name="T1" fmla="*/ 43 h 180"/>
                <a:gd name="T2" fmla="*/ 499 w 513"/>
                <a:gd name="T3" fmla="*/ 56 h 180"/>
                <a:gd name="T4" fmla="*/ 267 w 513"/>
                <a:gd name="T5" fmla="*/ 177 h 180"/>
                <a:gd name="T6" fmla="*/ 245 w 513"/>
                <a:gd name="T7" fmla="*/ 177 h 180"/>
                <a:gd name="T8" fmla="*/ 16 w 513"/>
                <a:gd name="T9" fmla="*/ 56 h 180"/>
                <a:gd name="T10" fmla="*/ 15 w 513"/>
                <a:gd name="T11" fmla="*/ 29 h 180"/>
                <a:gd name="T12" fmla="*/ 18 w 513"/>
                <a:gd name="T13" fmla="*/ 27 h 180"/>
                <a:gd name="T14" fmla="*/ 119 w 513"/>
                <a:gd name="T15" fmla="*/ 25 h 180"/>
                <a:gd name="T16" fmla="*/ 224 w 513"/>
                <a:gd name="T17" fmla="*/ 81 h 180"/>
                <a:gd name="T18" fmla="*/ 289 w 513"/>
                <a:gd name="T19" fmla="*/ 82 h 180"/>
                <a:gd name="T20" fmla="*/ 430 w 513"/>
                <a:gd name="T21" fmla="*/ 8 h 180"/>
                <a:gd name="T22" fmla="*/ 458 w 513"/>
                <a:gd name="T23" fmla="*/ 7 h 180"/>
                <a:gd name="T24" fmla="*/ 500 w 513"/>
                <a:gd name="T25" fmla="*/ 29 h 180"/>
                <a:gd name="T26" fmla="*/ 513 w 513"/>
                <a:gd name="T27" fmla="*/ 4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3" h="180">
                  <a:moveTo>
                    <a:pt x="513" y="43"/>
                  </a:moveTo>
                  <a:cubicBezTo>
                    <a:pt x="507" y="48"/>
                    <a:pt x="503" y="53"/>
                    <a:pt x="499" y="56"/>
                  </a:cubicBezTo>
                  <a:cubicBezTo>
                    <a:pt x="422" y="96"/>
                    <a:pt x="345" y="137"/>
                    <a:pt x="267" y="177"/>
                  </a:cubicBezTo>
                  <a:cubicBezTo>
                    <a:pt x="262" y="180"/>
                    <a:pt x="251" y="180"/>
                    <a:pt x="245" y="177"/>
                  </a:cubicBezTo>
                  <a:cubicBezTo>
                    <a:pt x="169" y="137"/>
                    <a:pt x="92" y="97"/>
                    <a:pt x="16" y="56"/>
                  </a:cubicBezTo>
                  <a:cubicBezTo>
                    <a:pt x="0" y="47"/>
                    <a:pt x="0" y="38"/>
                    <a:pt x="15" y="29"/>
                  </a:cubicBezTo>
                  <a:cubicBezTo>
                    <a:pt x="16" y="28"/>
                    <a:pt x="17" y="27"/>
                    <a:pt x="18" y="27"/>
                  </a:cubicBezTo>
                  <a:cubicBezTo>
                    <a:pt x="52" y="1"/>
                    <a:pt x="83" y="0"/>
                    <a:pt x="119" y="25"/>
                  </a:cubicBezTo>
                  <a:cubicBezTo>
                    <a:pt x="152" y="47"/>
                    <a:pt x="189" y="62"/>
                    <a:pt x="224" y="81"/>
                  </a:cubicBezTo>
                  <a:cubicBezTo>
                    <a:pt x="247" y="94"/>
                    <a:pt x="266" y="95"/>
                    <a:pt x="289" y="82"/>
                  </a:cubicBezTo>
                  <a:cubicBezTo>
                    <a:pt x="336" y="56"/>
                    <a:pt x="383" y="31"/>
                    <a:pt x="430" y="8"/>
                  </a:cubicBezTo>
                  <a:cubicBezTo>
                    <a:pt x="438" y="4"/>
                    <a:pt x="450" y="4"/>
                    <a:pt x="458" y="7"/>
                  </a:cubicBezTo>
                  <a:cubicBezTo>
                    <a:pt x="472" y="13"/>
                    <a:pt x="486" y="21"/>
                    <a:pt x="500" y="29"/>
                  </a:cubicBezTo>
                  <a:cubicBezTo>
                    <a:pt x="505" y="32"/>
                    <a:pt x="508" y="37"/>
                    <a:pt x="5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4CE2D36-6F97-7924-51B9-B1FFD738A4A8}"/>
              </a:ext>
            </a:extLst>
          </p:cNvPr>
          <p:cNvGrpSpPr/>
          <p:nvPr userDrawn="1"/>
        </p:nvGrpSpPr>
        <p:grpSpPr>
          <a:xfrm>
            <a:off x="9608704" y="3260389"/>
            <a:ext cx="183716" cy="211836"/>
            <a:chOff x="-9504233" y="-1169460"/>
            <a:chExt cx="1866900" cy="2152650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7313F83-3F88-12F7-F3CC-B1DF896BA371}"/>
                </a:ext>
              </a:extLst>
            </p:cNvPr>
            <p:cNvSpPr/>
            <p:nvPr/>
          </p:nvSpPr>
          <p:spPr>
            <a:xfrm>
              <a:off x="-9504233" y="-1169460"/>
              <a:ext cx="1866900" cy="2152650"/>
            </a:xfrm>
            <a:custGeom>
              <a:avLst/>
              <a:gdLst>
                <a:gd name="connsiteX0" fmla="*/ 1823529 w 1866900"/>
                <a:gd name="connsiteY0" fmla="*/ 2151063 h 2152650"/>
                <a:gd name="connsiteX1" fmla="*/ 515429 w 1866900"/>
                <a:gd name="connsiteY1" fmla="*/ 2151063 h 2152650"/>
                <a:gd name="connsiteX2" fmla="*/ 473519 w 1866900"/>
                <a:gd name="connsiteY2" fmla="*/ 2010728 h 2152650"/>
                <a:gd name="connsiteX3" fmla="*/ 473519 w 1866900"/>
                <a:gd name="connsiteY3" fmla="*/ 1947228 h 2152650"/>
                <a:gd name="connsiteX4" fmla="*/ 441769 w 1866900"/>
                <a:gd name="connsiteY4" fmla="*/ 1916113 h 2152650"/>
                <a:gd name="connsiteX5" fmla="*/ 324294 w 1866900"/>
                <a:gd name="connsiteY5" fmla="*/ 1916748 h 2152650"/>
                <a:gd name="connsiteX6" fmla="*/ 239204 w 1866900"/>
                <a:gd name="connsiteY6" fmla="*/ 1829117 h 2152650"/>
                <a:gd name="connsiteX7" fmla="*/ 239839 w 1866900"/>
                <a:gd name="connsiteY7" fmla="*/ 1711642 h 2152650"/>
                <a:gd name="connsiteX8" fmla="*/ 209994 w 1866900"/>
                <a:gd name="connsiteY8" fmla="*/ 1681163 h 2152650"/>
                <a:gd name="connsiteX9" fmla="*/ 76644 w 1866900"/>
                <a:gd name="connsiteY9" fmla="*/ 1681163 h 2152650"/>
                <a:gd name="connsiteX10" fmla="*/ 38544 w 1866900"/>
                <a:gd name="connsiteY10" fmla="*/ 1670367 h 2152650"/>
                <a:gd name="connsiteX11" fmla="*/ 5524 w 1866900"/>
                <a:gd name="connsiteY11" fmla="*/ 1587183 h 2152650"/>
                <a:gd name="connsiteX12" fmla="*/ 4889 w 1866900"/>
                <a:gd name="connsiteY12" fmla="*/ 130492 h 2152650"/>
                <a:gd name="connsiteX13" fmla="*/ 44259 w 1866900"/>
                <a:gd name="connsiteY13" fmla="*/ 4763 h 2152650"/>
                <a:gd name="connsiteX14" fmla="*/ 1352359 w 1866900"/>
                <a:gd name="connsiteY14" fmla="*/ 4763 h 2152650"/>
                <a:gd name="connsiteX15" fmla="*/ 1394269 w 1866900"/>
                <a:gd name="connsiteY15" fmla="*/ 148273 h 2152650"/>
                <a:gd name="connsiteX16" fmla="*/ 1394269 w 1866900"/>
                <a:gd name="connsiteY16" fmla="*/ 208597 h 2152650"/>
                <a:gd name="connsiteX17" fmla="*/ 1426019 w 1866900"/>
                <a:gd name="connsiteY17" fmla="*/ 239713 h 2152650"/>
                <a:gd name="connsiteX18" fmla="*/ 1543494 w 1866900"/>
                <a:gd name="connsiteY18" fmla="*/ 239078 h 2152650"/>
                <a:gd name="connsiteX19" fmla="*/ 1628584 w 1866900"/>
                <a:gd name="connsiteY19" fmla="*/ 326708 h 2152650"/>
                <a:gd name="connsiteX20" fmla="*/ 1627949 w 1866900"/>
                <a:gd name="connsiteY20" fmla="*/ 444182 h 2152650"/>
                <a:gd name="connsiteX21" fmla="*/ 1657794 w 1866900"/>
                <a:gd name="connsiteY21" fmla="*/ 474663 h 2152650"/>
                <a:gd name="connsiteX22" fmla="*/ 1791144 w 1866900"/>
                <a:gd name="connsiteY22" fmla="*/ 474663 h 2152650"/>
                <a:gd name="connsiteX23" fmla="*/ 1829244 w 1866900"/>
                <a:gd name="connsiteY23" fmla="*/ 485457 h 2152650"/>
                <a:gd name="connsiteX24" fmla="*/ 1862264 w 1866900"/>
                <a:gd name="connsiteY24" fmla="*/ 568008 h 2152650"/>
                <a:gd name="connsiteX25" fmla="*/ 1862264 w 1866900"/>
                <a:gd name="connsiteY25" fmla="*/ 2018983 h 2152650"/>
                <a:gd name="connsiteX26" fmla="*/ 1823529 w 1866900"/>
                <a:gd name="connsiteY26" fmla="*/ 2151063 h 2152650"/>
                <a:gd name="connsiteX27" fmla="*/ 604964 w 1866900"/>
                <a:gd name="connsiteY27" fmla="*/ 1312228 h 2152650"/>
                <a:gd name="connsiteX28" fmla="*/ 604964 w 1866900"/>
                <a:gd name="connsiteY28" fmla="*/ 1968817 h 2152650"/>
                <a:gd name="connsiteX29" fmla="*/ 651954 w 1866900"/>
                <a:gd name="connsiteY29" fmla="*/ 2016442 h 2152650"/>
                <a:gd name="connsiteX30" fmla="*/ 1686369 w 1866900"/>
                <a:gd name="connsiteY30" fmla="*/ 2016442 h 2152650"/>
                <a:gd name="connsiteX31" fmla="*/ 1731454 w 1866900"/>
                <a:gd name="connsiteY31" fmla="*/ 1972628 h 2152650"/>
                <a:gd name="connsiteX32" fmla="*/ 1731454 w 1866900"/>
                <a:gd name="connsiteY32" fmla="*/ 655638 h 2152650"/>
                <a:gd name="connsiteX33" fmla="*/ 1684464 w 1866900"/>
                <a:gd name="connsiteY33" fmla="*/ 608013 h 2152650"/>
                <a:gd name="connsiteX34" fmla="*/ 650049 w 1866900"/>
                <a:gd name="connsiteY34" fmla="*/ 608013 h 2152650"/>
                <a:gd name="connsiteX35" fmla="*/ 604964 w 1866900"/>
                <a:gd name="connsiteY35" fmla="*/ 651828 h 2152650"/>
                <a:gd name="connsiteX36" fmla="*/ 604964 w 1866900"/>
                <a:gd name="connsiteY36" fmla="*/ 1312228 h 2152650"/>
                <a:gd name="connsiteX37" fmla="*/ 137604 w 1866900"/>
                <a:gd name="connsiteY37" fmla="*/ 842327 h 2152650"/>
                <a:gd name="connsiteX38" fmla="*/ 137604 w 1866900"/>
                <a:gd name="connsiteY38" fmla="*/ 842327 h 2152650"/>
                <a:gd name="connsiteX39" fmla="*/ 136969 w 1866900"/>
                <a:gd name="connsiteY39" fmla="*/ 1514793 h 2152650"/>
                <a:gd name="connsiteX40" fmla="*/ 167449 w 1866900"/>
                <a:gd name="connsiteY40" fmla="*/ 1547178 h 2152650"/>
                <a:gd name="connsiteX41" fmla="*/ 239839 w 1866900"/>
                <a:gd name="connsiteY41" fmla="*/ 1477328 h 2152650"/>
                <a:gd name="connsiteX42" fmla="*/ 239839 w 1866900"/>
                <a:gd name="connsiteY42" fmla="*/ 398463 h 2152650"/>
                <a:gd name="connsiteX43" fmla="*/ 241109 w 1866900"/>
                <a:gd name="connsiteY43" fmla="*/ 306388 h 2152650"/>
                <a:gd name="connsiteX44" fmla="*/ 316039 w 1866900"/>
                <a:gd name="connsiteY44" fmla="*/ 239078 h 2152650"/>
                <a:gd name="connsiteX45" fmla="*/ 1201229 w 1866900"/>
                <a:gd name="connsiteY45" fmla="*/ 239078 h 2152650"/>
                <a:gd name="connsiteX46" fmla="*/ 1263459 w 1866900"/>
                <a:gd name="connsiteY46" fmla="*/ 174308 h 2152650"/>
                <a:gd name="connsiteX47" fmla="*/ 1225359 w 1866900"/>
                <a:gd name="connsiteY47" fmla="*/ 138113 h 2152650"/>
                <a:gd name="connsiteX48" fmla="*/ 175069 w 1866900"/>
                <a:gd name="connsiteY48" fmla="*/ 138113 h 2152650"/>
                <a:gd name="connsiteX49" fmla="*/ 136334 w 1866900"/>
                <a:gd name="connsiteY49" fmla="*/ 175578 h 2152650"/>
                <a:gd name="connsiteX50" fmla="*/ 137604 w 1866900"/>
                <a:gd name="connsiteY50" fmla="*/ 842327 h 2152650"/>
                <a:gd name="connsiteX51" fmla="*/ 371284 w 1866900"/>
                <a:gd name="connsiteY51" fmla="*/ 1079183 h 2152650"/>
                <a:gd name="connsiteX52" fmla="*/ 371284 w 1866900"/>
                <a:gd name="connsiteY52" fmla="*/ 1714183 h 2152650"/>
                <a:gd name="connsiteX53" fmla="*/ 442404 w 1866900"/>
                <a:gd name="connsiteY53" fmla="*/ 1782763 h 2152650"/>
                <a:gd name="connsiteX54" fmla="*/ 474154 w 1866900"/>
                <a:gd name="connsiteY54" fmla="*/ 1747838 h 2152650"/>
                <a:gd name="connsiteX55" fmla="*/ 473519 w 1866900"/>
                <a:gd name="connsiteY55" fmla="*/ 1522413 h 2152650"/>
                <a:gd name="connsiteX56" fmla="*/ 473519 w 1866900"/>
                <a:gd name="connsiteY56" fmla="*/ 567373 h 2152650"/>
                <a:gd name="connsiteX57" fmla="*/ 565594 w 1866900"/>
                <a:gd name="connsiteY57" fmla="*/ 473393 h 2152650"/>
                <a:gd name="connsiteX58" fmla="*/ 1251394 w 1866900"/>
                <a:gd name="connsiteY58" fmla="*/ 474028 h 2152650"/>
                <a:gd name="connsiteX59" fmla="*/ 1460944 w 1866900"/>
                <a:gd name="connsiteY59" fmla="*/ 474663 h 2152650"/>
                <a:gd name="connsiteX60" fmla="*/ 1498409 w 1866900"/>
                <a:gd name="connsiteY60" fmla="*/ 435928 h 2152650"/>
                <a:gd name="connsiteX61" fmla="*/ 1498409 w 1866900"/>
                <a:gd name="connsiteY61" fmla="*/ 416878 h 2152650"/>
                <a:gd name="connsiteX62" fmla="*/ 1455864 w 1866900"/>
                <a:gd name="connsiteY62" fmla="*/ 373698 h 2152650"/>
                <a:gd name="connsiteX63" fmla="*/ 415099 w 1866900"/>
                <a:gd name="connsiteY63" fmla="*/ 373698 h 2152650"/>
                <a:gd name="connsiteX64" fmla="*/ 371919 w 1866900"/>
                <a:gd name="connsiteY64" fmla="*/ 418782 h 2152650"/>
                <a:gd name="connsiteX65" fmla="*/ 371284 w 1866900"/>
                <a:gd name="connsiteY65" fmla="*/ 1079183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866900" h="2152650">
                  <a:moveTo>
                    <a:pt x="1823529" y="2151063"/>
                  </a:moveTo>
                  <a:cubicBezTo>
                    <a:pt x="1387284" y="2151063"/>
                    <a:pt x="951674" y="2151063"/>
                    <a:pt x="515429" y="2151063"/>
                  </a:cubicBezTo>
                  <a:cubicBezTo>
                    <a:pt x="463994" y="2115503"/>
                    <a:pt x="474789" y="2061528"/>
                    <a:pt x="473519" y="2010728"/>
                  </a:cubicBezTo>
                  <a:cubicBezTo>
                    <a:pt x="472884" y="1989773"/>
                    <a:pt x="471614" y="1968183"/>
                    <a:pt x="473519" y="1947228"/>
                  </a:cubicBezTo>
                  <a:cubicBezTo>
                    <a:pt x="476059" y="1922463"/>
                    <a:pt x="463994" y="1915478"/>
                    <a:pt x="441769" y="1916113"/>
                  </a:cubicBezTo>
                  <a:cubicBezTo>
                    <a:pt x="402399" y="1916748"/>
                    <a:pt x="363029" y="1914208"/>
                    <a:pt x="324294" y="1916748"/>
                  </a:cubicBezTo>
                  <a:cubicBezTo>
                    <a:pt x="266509" y="1921192"/>
                    <a:pt x="237299" y="1884998"/>
                    <a:pt x="239204" y="1829117"/>
                  </a:cubicBezTo>
                  <a:cubicBezTo>
                    <a:pt x="240474" y="1789748"/>
                    <a:pt x="238569" y="1751013"/>
                    <a:pt x="239839" y="1711642"/>
                  </a:cubicBezTo>
                  <a:cubicBezTo>
                    <a:pt x="240474" y="1689417"/>
                    <a:pt x="230949" y="1681163"/>
                    <a:pt x="209994" y="1681163"/>
                  </a:cubicBezTo>
                  <a:cubicBezTo>
                    <a:pt x="165544" y="1681798"/>
                    <a:pt x="121094" y="1682433"/>
                    <a:pt x="76644" y="1681163"/>
                  </a:cubicBezTo>
                  <a:cubicBezTo>
                    <a:pt x="63944" y="1680528"/>
                    <a:pt x="49974" y="1676083"/>
                    <a:pt x="38544" y="1670367"/>
                  </a:cubicBezTo>
                  <a:cubicBezTo>
                    <a:pt x="3619" y="1652588"/>
                    <a:pt x="5524" y="1618933"/>
                    <a:pt x="5524" y="1587183"/>
                  </a:cubicBezTo>
                  <a:cubicBezTo>
                    <a:pt x="5524" y="1101408"/>
                    <a:pt x="5524" y="616268"/>
                    <a:pt x="4889" y="130492"/>
                  </a:cubicBezTo>
                  <a:cubicBezTo>
                    <a:pt x="4889" y="84138"/>
                    <a:pt x="444" y="37148"/>
                    <a:pt x="44259" y="4763"/>
                  </a:cubicBezTo>
                  <a:cubicBezTo>
                    <a:pt x="480504" y="4763"/>
                    <a:pt x="916114" y="4763"/>
                    <a:pt x="1352359" y="4763"/>
                  </a:cubicBezTo>
                  <a:cubicBezTo>
                    <a:pt x="1404429" y="41593"/>
                    <a:pt x="1392999" y="96838"/>
                    <a:pt x="1394269" y="148273"/>
                  </a:cubicBezTo>
                  <a:cubicBezTo>
                    <a:pt x="1394904" y="168593"/>
                    <a:pt x="1396174" y="188278"/>
                    <a:pt x="1394269" y="208597"/>
                  </a:cubicBezTo>
                  <a:cubicBezTo>
                    <a:pt x="1391729" y="233363"/>
                    <a:pt x="1403794" y="240347"/>
                    <a:pt x="1426019" y="239713"/>
                  </a:cubicBezTo>
                  <a:cubicBezTo>
                    <a:pt x="1465389" y="239078"/>
                    <a:pt x="1504759" y="242253"/>
                    <a:pt x="1543494" y="239078"/>
                  </a:cubicBezTo>
                  <a:cubicBezTo>
                    <a:pt x="1600644" y="234633"/>
                    <a:pt x="1631124" y="270828"/>
                    <a:pt x="1628584" y="326708"/>
                  </a:cubicBezTo>
                  <a:cubicBezTo>
                    <a:pt x="1627314" y="366078"/>
                    <a:pt x="1629219" y="404813"/>
                    <a:pt x="1627949" y="444182"/>
                  </a:cubicBezTo>
                  <a:cubicBezTo>
                    <a:pt x="1627314" y="466407"/>
                    <a:pt x="1636204" y="474663"/>
                    <a:pt x="1657794" y="474663"/>
                  </a:cubicBezTo>
                  <a:cubicBezTo>
                    <a:pt x="1702244" y="474028"/>
                    <a:pt x="1746694" y="473393"/>
                    <a:pt x="1791144" y="474663"/>
                  </a:cubicBezTo>
                  <a:cubicBezTo>
                    <a:pt x="1803844" y="475298"/>
                    <a:pt x="1817814" y="479743"/>
                    <a:pt x="1829244" y="485457"/>
                  </a:cubicBezTo>
                  <a:cubicBezTo>
                    <a:pt x="1864804" y="502603"/>
                    <a:pt x="1862264" y="536893"/>
                    <a:pt x="1862264" y="568008"/>
                  </a:cubicBezTo>
                  <a:cubicBezTo>
                    <a:pt x="1862264" y="1051878"/>
                    <a:pt x="1862264" y="1535113"/>
                    <a:pt x="1862264" y="2018983"/>
                  </a:cubicBezTo>
                  <a:cubicBezTo>
                    <a:pt x="1862899" y="2067242"/>
                    <a:pt x="1869249" y="2116773"/>
                    <a:pt x="1823529" y="2151063"/>
                  </a:cubicBezTo>
                  <a:close/>
                  <a:moveTo>
                    <a:pt x="604964" y="1312228"/>
                  </a:moveTo>
                  <a:cubicBezTo>
                    <a:pt x="604964" y="1531303"/>
                    <a:pt x="604964" y="1750378"/>
                    <a:pt x="604964" y="1968817"/>
                  </a:cubicBezTo>
                  <a:cubicBezTo>
                    <a:pt x="604964" y="2016442"/>
                    <a:pt x="604964" y="2016442"/>
                    <a:pt x="651954" y="2016442"/>
                  </a:cubicBezTo>
                  <a:cubicBezTo>
                    <a:pt x="996759" y="2016442"/>
                    <a:pt x="1341564" y="2016442"/>
                    <a:pt x="1686369" y="2016442"/>
                  </a:cubicBezTo>
                  <a:cubicBezTo>
                    <a:pt x="1730819" y="2016442"/>
                    <a:pt x="1731454" y="2015808"/>
                    <a:pt x="1731454" y="1972628"/>
                  </a:cubicBezTo>
                  <a:cubicBezTo>
                    <a:pt x="1731454" y="1533843"/>
                    <a:pt x="1731454" y="1094423"/>
                    <a:pt x="1731454" y="655638"/>
                  </a:cubicBezTo>
                  <a:cubicBezTo>
                    <a:pt x="1731454" y="608013"/>
                    <a:pt x="1731454" y="608013"/>
                    <a:pt x="1684464" y="608013"/>
                  </a:cubicBezTo>
                  <a:cubicBezTo>
                    <a:pt x="1339659" y="608013"/>
                    <a:pt x="994854" y="608013"/>
                    <a:pt x="650049" y="608013"/>
                  </a:cubicBezTo>
                  <a:cubicBezTo>
                    <a:pt x="605599" y="608013"/>
                    <a:pt x="604964" y="608648"/>
                    <a:pt x="604964" y="651828"/>
                  </a:cubicBezTo>
                  <a:cubicBezTo>
                    <a:pt x="604964" y="872173"/>
                    <a:pt x="605599" y="1092518"/>
                    <a:pt x="604964" y="1312228"/>
                  </a:cubicBezTo>
                  <a:close/>
                  <a:moveTo>
                    <a:pt x="137604" y="842327"/>
                  </a:moveTo>
                  <a:cubicBezTo>
                    <a:pt x="137604" y="842327"/>
                    <a:pt x="137604" y="842327"/>
                    <a:pt x="137604" y="842327"/>
                  </a:cubicBezTo>
                  <a:cubicBezTo>
                    <a:pt x="137604" y="1066483"/>
                    <a:pt x="137604" y="1290638"/>
                    <a:pt x="136969" y="1514793"/>
                  </a:cubicBezTo>
                  <a:cubicBezTo>
                    <a:pt x="136969" y="1538288"/>
                    <a:pt x="144589" y="1547813"/>
                    <a:pt x="167449" y="1547178"/>
                  </a:cubicBezTo>
                  <a:cubicBezTo>
                    <a:pt x="250634" y="1545908"/>
                    <a:pt x="239839" y="1556068"/>
                    <a:pt x="239839" y="1477328"/>
                  </a:cubicBezTo>
                  <a:cubicBezTo>
                    <a:pt x="240474" y="1117918"/>
                    <a:pt x="239839" y="757873"/>
                    <a:pt x="239839" y="398463"/>
                  </a:cubicBezTo>
                  <a:cubicBezTo>
                    <a:pt x="239839" y="367983"/>
                    <a:pt x="238569" y="336868"/>
                    <a:pt x="241109" y="306388"/>
                  </a:cubicBezTo>
                  <a:cubicBezTo>
                    <a:pt x="245554" y="259397"/>
                    <a:pt x="269049" y="239078"/>
                    <a:pt x="316039" y="239078"/>
                  </a:cubicBezTo>
                  <a:cubicBezTo>
                    <a:pt x="611314" y="239078"/>
                    <a:pt x="905954" y="239078"/>
                    <a:pt x="1201229" y="239078"/>
                  </a:cubicBezTo>
                  <a:cubicBezTo>
                    <a:pt x="1264729" y="239078"/>
                    <a:pt x="1263459" y="239078"/>
                    <a:pt x="1263459" y="174308"/>
                  </a:cubicBezTo>
                  <a:cubicBezTo>
                    <a:pt x="1263459" y="145733"/>
                    <a:pt x="1252029" y="138113"/>
                    <a:pt x="1225359" y="138113"/>
                  </a:cubicBezTo>
                  <a:cubicBezTo>
                    <a:pt x="875474" y="138748"/>
                    <a:pt x="524954" y="138748"/>
                    <a:pt x="175069" y="138113"/>
                  </a:cubicBezTo>
                  <a:cubicBezTo>
                    <a:pt x="147129" y="138113"/>
                    <a:pt x="135699" y="145098"/>
                    <a:pt x="136334" y="175578"/>
                  </a:cubicBezTo>
                  <a:cubicBezTo>
                    <a:pt x="138239" y="397828"/>
                    <a:pt x="137604" y="620078"/>
                    <a:pt x="137604" y="842327"/>
                  </a:cubicBezTo>
                  <a:close/>
                  <a:moveTo>
                    <a:pt x="371284" y="1079183"/>
                  </a:moveTo>
                  <a:cubicBezTo>
                    <a:pt x="371284" y="1290638"/>
                    <a:pt x="371284" y="1502093"/>
                    <a:pt x="371284" y="1714183"/>
                  </a:cubicBezTo>
                  <a:cubicBezTo>
                    <a:pt x="371284" y="1789113"/>
                    <a:pt x="361124" y="1780858"/>
                    <a:pt x="442404" y="1782763"/>
                  </a:cubicBezTo>
                  <a:cubicBezTo>
                    <a:pt x="467804" y="1783398"/>
                    <a:pt x="474789" y="1771967"/>
                    <a:pt x="474154" y="1747838"/>
                  </a:cubicBezTo>
                  <a:cubicBezTo>
                    <a:pt x="472884" y="1672908"/>
                    <a:pt x="473519" y="1597343"/>
                    <a:pt x="473519" y="1522413"/>
                  </a:cubicBezTo>
                  <a:cubicBezTo>
                    <a:pt x="473519" y="1204278"/>
                    <a:pt x="474154" y="885508"/>
                    <a:pt x="473519" y="567373"/>
                  </a:cubicBezTo>
                  <a:cubicBezTo>
                    <a:pt x="473519" y="506413"/>
                    <a:pt x="493204" y="472757"/>
                    <a:pt x="565594" y="473393"/>
                  </a:cubicBezTo>
                  <a:cubicBezTo>
                    <a:pt x="794194" y="475932"/>
                    <a:pt x="1022794" y="474028"/>
                    <a:pt x="1251394" y="474028"/>
                  </a:cubicBezTo>
                  <a:cubicBezTo>
                    <a:pt x="1321244" y="474028"/>
                    <a:pt x="1391094" y="472757"/>
                    <a:pt x="1460944" y="474663"/>
                  </a:cubicBezTo>
                  <a:cubicBezTo>
                    <a:pt x="1490154" y="475298"/>
                    <a:pt x="1502219" y="464503"/>
                    <a:pt x="1498409" y="435928"/>
                  </a:cubicBezTo>
                  <a:cubicBezTo>
                    <a:pt x="1497774" y="429578"/>
                    <a:pt x="1498409" y="423228"/>
                    <a:pt x="1498409" y="416878"/>
                  </a:cubicBezTo>
                  <a:cubicBezTo>
                    <a:pt x="1498409" y="375603"/>
                    <a:pt x="1497139" y="373698"/>
                    <a:pt x="1455864" y="373698"/>
                  </a:cubicBezTo>
                  <a:cubicBezTo>
                    <a:pt x="1109154" y="373698"/>
                    <a:pt x="761809" y="373698"/>
                    <a:pt x="415099" y="373698"/>
                  </a:cubicBezTo>
                  <a:cubicBezTo>
                    <a:pt x="372554" y="373698"/>
                    <a:pt x="371919" y="374333"/>
                    <a:pt x="371919" y="418782"/>
                  </a:cubicBezTo>
                  <a:cubicBezTo>
                    <a:pt x="370649" y="639128"/>
                    <a:pt x="371284" y="858838"/>
                    <a:pt x="371284" y="10791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F09E040-13DE-3E20-2B8C-64CDB2E82385}"/>
                </a:ext>
              </a:extLst>
            </p:cNvPr>
            <p:cNvSpPr/>
            <p:nvPr/>
          </p:nvSpPr>
          <p:spPr>
            <a:xfrm>
              <a:off x="-8708464" y="88476"/>
              <a:ext cx="742950" cy="95250"/>
            </a:xfrm>
            <a:custGeom>
              <a:avLst/>
              <a:gdLst>
                <a:gd name="connsiteX0" fmla="*/ 370535 w 742950"/>
                <a:gd name="connsiteY0" fmla="*/ 90488 h 95250"/>
                <a:gd name="connsiteX1" fmla="*/ 56845 w 742950"/>
                <a:gd name="connsiteY1" fmla="*/ 90488 h 95250"/>
                <a:gd name="connsiteX2" fmla="*/ 4775 w 742950"/>
                <a:gd name="connsiteY2" fmla="*/ 51752 h 95250"/>
                <a:gd name="connsiteX3" fmla="*/ 57481 w 742950"/>
                <a:gd name="connsiteY3" fmla="*/ 4763 h 95250"/>
                <a:gd name="connsiteX4" fmla="*/ 688671 w 742950"/>
                <a:gd name="connsiteY4" fmla="*/ 4763 h 95250"/>
                <a:gd name="connsiteX5" fmla="*/ 741375 w 742950"/>
                <a:gd name="connsiteY5" fmla="*/ 49847 h 95250"/>
                <a:gd name="connsiteX6" fmla="*/ 690575 w 742950"/>
                <a:gd name="connsiteY6" fmla="*/ 90488 h 95250"/>
                <a:gd name="connsiteX7" fmla="*/ 370535 w 742950"/>
                <a:gd name="connsiteY7" fmla="*/ 90488 h 95250"/>
                <a:gd name="connsiteX8" fmla="*/ 370535 w 742950"/>
                <a:gd name="connsiteY8" fmla="*/ 9048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95250">
                  <a:moveTo>
                    <a:pt x="370535" y="90488"/>
                  </a:moveTo>
                  <a:cubicBezTo>
                    <a:pt x="265760" y="90488"/>
                    <a:pt x="160985" y="90488"/>
                    <a:pt x="56845" y="90488"/>
                  </a:cubicBezTo>
                  <a:cubicBezTo>
                    <a:pt x="24460" y="90488"/>
                    <a:pt x="6045" y="75247"/>
                    <a:pt x="4775" y="51752"/>
                  </a:cubicBezTo>
                  <a:cubicBezTo>
                    <a:pt x="4140" y="26352"/>
                    <a:pt x="27000" y="4763"/>
                    <a:pt x="57481" y="4763"/>
                  </a:cubicBezTo>
                  <a:cubicBezTo>
                    <a:pt x="267665" y="4763"/>
                    <a:pt x="477850" y="4763"/>
                    <a:pt x="688671" y="4763"/>
                  </a:cubicBezTo>
                  <a:cubicBezTo>
                    <a:pt x="714706" y="4763"/>
                    <a:pt x="741375" y="28257"/>
                    <a:pt x="741375" y="49847"/>
                  </a:cubicBezTo>
                  <a:cubicBezTo>
                    <a:pt x="741375" y="71438"/>
                    <a:pt x="719785" y="90488"/>
                    <a:pt x="690575" y="90488"/>
                  </a:cubicBezTo>
                  <a:cubicBezTo>
                    <a:pt x="583896" y="90488"/>
                    <a:pt x="477215" y="90488"/>
                    <a:pt x="370535" y="90488"/>
                  </a:cubicBezTo>
                  <a:cubicBezTo>
                    <a:pt x="370535" y="90488"/>
                    <a:pt x="370535" y="90488"/>
                    <a:pt x="370535" y="90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A8A4B1C-36A1-9F06-09ED-F5D36EC63D32}"/>
                </a:ext>
              </a:extLst>
            </p:cNvPr>
            <p:cNvSpPr/>
            <p:nvPr/>
          </p:nvSpPr>
          <p:spPr>
            <a:xfrm>
              <a:off x="-8707831" y="272626"/>
              <a:ext cx="742950" cy="88900"/>
            </a:xfrm>
            <a:custGeom>
              <a:avLst/>
              <a:gdLst>
                <a:gd name="connsiteX0" fmla="*/ 370537 w 742950"/>
                <a:gd name="connsiteY0" fmla="*/ 89852 h 88900"/>
                <a:gd name="connsiteX1" fmla="*/ 56212 w 742950"/>
                <a:gd name="connsiteY1" fmla="*/ 89852 h 88900"/>
                <a:gd name="connsiteX2" fmla="*/ 4777 w 742950"/>
                <a:gd name="connsiteY2" fmla="*/ 47307 h 88900"/>
                <a:gd name="connsiteX3" fmla="*/ 56847 w 742950"/>
                <a:gd name="connsiteY3" fmla="*/ 4763 h 88900"/>
                <a:gd name="connsiteX4" fmla="*/ 684862 w 742950"/>
                <a:gd name="connsiteY4" fmla="*/ 4763 h 88900"/>
                <a:gd name="connsiteX5" fmla="*/ 740107 w 742950"/>
                <a:gd name="connsiteY5" fmla="*/ 47942 h 88900"/>
                <a:gd name="connsiteX6" fmla="*/ 686767 w 742950"/>
                <a:gd name="connsiteY6" fmla="*/ 89852 h 88900"/>
                <a:gd name="connsiteX7" fmla="*/ 370537 w 742950"/>
                <a:gd name="connsiteY7" fmla="*/ 89852 h 88900"/>
                <a:gd name="connsiteX8" fmla="*/ 370537 w 742950"/>
                <a:gd name="connsiteY8" fmla="*/ 89852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88900">
                  <a:moveTo>
                    <a:pt x="370537" y="89852"/>
                  </a:moveTo>
                  <a:cubicBezTo>
                    <a:pt x="265762" y="89852"/>
                    <a:pt x="160987" y="89852"/>
                    <a:pt x="56212" y="89852"/>
                  </a:cubicBezTo>
                  <a:cubicBezTo>
                    <a:pt x="23827" y="89852"/>
                    <a:pt x="4142" y="72707"/>
                    <a:pt x="4777" y="47307"/>
                  </a:cubicBezTo>
                  <a:cubicBezTo>
                    <a:pt x="4777" y="22542"/>
                    <a:pt x="25732" y="4763"/>
                    <a:pt x="56847" y="4763"/>
                  </a:cubicBezTo>
                  <a:cubicBezTo>
                    <a:pt x="266398" y="4763"/>
                    <a:pt x="475948" y="4763"/>
                    <a:pt x="684862" y="4763"/>
                  </a:cubicBezTo>
                  <a:cubicBezTo>
                    <a:pt x="715977" y="4763"/>
                    <a:pt x="740107" y="24447"/>
                    <a:pt x="740107" y="47942"/>
                  </a:cubicBezTo>
                  <a:cubicBezTo>
                    <a:pt x="740107" y="71438"/>
                    <a:pt x="718517" y="89217"/>
                    <a:pt x="686767" y="89852"/>
                  </a:cubicBezTo>
                  <a:cubicBezTo>
                    <a:pt x="581992" y="89852"/>
                    <a:pt x="475948" y="89852"/>
                    <a:pt x="370537" y="89852"/>
                  </a:cubicBezTo>
                  <a:cubicBezTo>
                    <a:pt x="370537" y="89852"/>
                    <a:pt x="370537" y="89852"/>
                    <a:pt x="370537" y="898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AC0A2F4-A0AF-6D74-4E63-F720981DFCE0}"/>
                </a:ext>
              </a:extLst>
            </p:cNvPr>
            <p:cNvSpPr/>
            <p:nvPr/>
          </p:nvSpPr>
          <p:spPr>
            <a:xfrm>
              <a:off x="-8708452" y="455505"/>
              <a:ext cx="742950" cy="88900"/>
            </a:xfrm>
            <a:custGeom>
              <a:avLst/>
              <a:gdLst>
                <a:gd name="connsiteX0" fmla="*/ 374333 w 742950"/>
                <a:gd name="connsiteY0" fmla="*/ 4763 h 88900"/>
                <a:gd name="connsiteX1" fmla="*/ 685483 w 742950"/>
                <a:gd name="connsiteY1" fmla="*/ 4763 h 88900"/>
                <a:gd name="connsiteX2" fmla="*/ 741363 w 742950"/>
                <a:gd name="connsiteY2" fmla="*/ 46673 h 88900"/>
                <a:gd name="connsiteX3" fmla="*/ 685483 w 742950"/>
                <a:gd name="connsiteY3" fmla="*/ 89852 h 88900"/>
                <a:gd name="connsiteX4" fmla="*/ 56833 w 742950"/>
                <a:gd name="connsiteY4" fmla="*/ 89852 h 88900"/>
                <a:gd name="connsiteX5" fmla="*/ 4763 w 742950"/>
                <a:gd name="connsiteY5" fmla="*/ 47308 h 88900"/>
                <a:gd name="connsiteX6" fmla="*/ 56833 w 742950"/>
                <a:gd name="connsiteY6" fmla="*/ 4763 h 88900"/>
                <a:gd name="connsiteX7" fmla="*/ 374333 w 742950"/>
                <a:gd name="connsiteY7" fmla="*/ 4763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88900">
                  <a:moveTo>
                    <a:pt x="374333" y="4763"/>
                  </a:moveTo>
                  <a:cubicBezTo>
                    <a:pt x="477838" y="4763"/>
                    <a:pt x="581977" y="4763"/>
                    <a:pt x="685483" y="4763"/>
                  </a:cubicBezTo>
                  <a:cubicBezTo>
                    <a:pt x="718502" y="4763"/>
                    <a:pt x="741998" y="22543"/>
                    <a:pt x="741363" y="46673"/>
                  </a:cubicBezTo>
                  <a:cubicBezTo>
                    <a:pt x="741363" y="70802"/>
                    <a:pt x="717233" y="89852"/>
                    <a:pt x="685483" y="89852"/>
                  </a:cubicBezTo>
                  <a:cubicBezTo>
                    <a:pt x="475933" y="89852"/>
                    <a:pt x="266383" y="89852"/>
                    <a:pt x="56833" y="89852"/>
                  </a:cubicBezTo>
                  <a:cubicBezTo>
                    <a:pt x="26352" y="89852"/>
                    <a:pt x="4763" y="72073"/>
                    <a:pt x="4763" y="47308"/>
                  </a:cubicBezTo>
                  <a:cubicBezTo>
                    <a:pt x="4763" y="22543"/>
                    <a:pt x="25718" y="4763"/>
                    <a:pt x="56833" y="4763"/>
                  </a:cubicBezTo>
                  <a:cubicBezTo>
                    <a:pt x="162877" y="4763"/>
                    <a:pt x="268288" y="5398"/>
                    <a:pt x="37433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AAAF0BF-F147-2520-932A-4F8BEC8FE99E}"/>
                </a:ext>
              </a:extLst>
            </p:cNvPr>
            <p:cNvSpPr/>
            <p:nvPr/>
          </p:nvSpPr>
          <p:spPr>
            <a:xfrm>
              <a:off x="-8708562" y="-256012"/>
              <a:ext cx="342900" cy="95250"/>
            </a:xfrm>
            <a:custGeom>
              <a:avLst/>
              <a:gdLst>
                <a:gd name="connsiteX0" fmla="*/ 171878 w 342900"/>
                <a:gd name="connsiteY0" fmla="*/ 91440 h 95250"/>
                <a:gd name="connsiteX1" fmla="*/ 63928 w 342900"/>
                <a:gd name="connsiteY1" fmla="*/ 91440 h 95250"/>
                <a:gd name="connsiteX2" fmla="*/ 4873 w 342900"/>
                <a:gd name="connsiteY2" fmla="*/ 50165 h 95250"/>
                <a:gd name="connsiteX3" fmla="*/ 60118 w 342900"/>
                <a:gd name="connsiteY3" fmla="*/ 5715 h 95250"/>
                <a:gd name="connsiteX4" fmla="*/ 288083 w 342900"/>
                <a:gd name="connsiteY4" fmla="*/ 5715 h 95250"/>
                <a:gd name="connsiteX5" fmla="*/ 339518 w 342900"/>
                <a:gd name="connsiteY5" fmla="*/ 45720 h 95250"/>
                <a:gd name="connsiteX6" fmla="*/ 288718 w 342900"/>
                <a:gd name="connsiteY6" fmla="*/ 90170 h 95250"/>
                <a:gd name="connsiteX7" fmla="*/ 171243 w 342900"/>
                <a:gd name="connsiteY7" fmla="*/ 90805 h 95250"/>
                <a:gd name="connsiteX8" fmla="*/ 171878 w 342900"/>
                <a:gd name="connsiteY8" fmla="*/ 9144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95250">
                  <a:moveTo>
                    <a:pt x="171878" y="91440"/>
                  </a:moveTo>
                  <a:cubicBezTo>
                    <a:pt x="135683" y="91440"/>
                    <a:pt x="100123" y="91440"/>
                    <a:pt x="63928" y="91440"/>
                  </a:cubicBezTo>
                  <a:cubicBezTo>
                    <a:pt x="32813" y="91440"/>
                    <a:pt x="6143" y="73025"/>
                    <a:pt x="4873" y="50165"/>
                  </a:cubicBezTo>
                  <a:cubicBezTo>
                    <a:pt x="2968" y="26670"/>
                    <a:pt x="25828" y="6350"/>
                    <a:pt x="60118" y="5715"/>
                  </a:cubicBezTo>
                  <a:cubicBezTo>
                    <a:pt x="136318" y="4445"/>
                    <a:pt x="212518" y="4445"/>
                    <a:pt x="288083" y="5715"/>
                  </a:cubicBezTo>
                  <a:cubicBezTo>
                    <a:pt x="313483" y="6350"/>
                    <a:pt x="336978" y="13970"/>
                    <a:pt x="339518" y="45720"/>
                  </a:cubicBezTo>
                  <a:cubicBezTo>
                    <a:pt x="341423" y="70485"/>
                    <a:pt x="321738" y="88900"/>
                    <a:pt x="288718" y="90170"/>
                  </a:cubicBezTo>
                  <a:cubicBezTo>
                    <a:pt x="249983" y="92075"/>
                    <a:pt x="210613" y="90805"/>
                    <a:pt x="171243" y="90805"/>
                  </a:cubicBezTo>
                  <a:cubicBezTo>
                    <a:pt x="171878" y="90170"/>
                    <a:pt x="171878" y="90805"/>
                    <a:pt x="171878" y="914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439">
            <a:extLst>
              <a:ext uri="{FF2B5EF4-FFF2-40B4-BE49-F238E27FC236}">
                <a16:creationId xmlns:a16="http://schemas.microsoft.com/office/drawing/2014/main" id="{2F2FB8C3-756B-5A63-0370-4D2269F7C5F4}"/>
              </a:ext>
            </a:extLst>
          </p:cNvPr>
          <p:cNvGrpSpPr/>
          <p:nvPr userDrawn="1"/>
        </p:nvGrpSpPr>
        <p:grpSpPr>
          <a:xfrm>
            <a:off x="9585432" y="2120569"/>
            <a:ext cx="246221" cy="194416"/>
            <a:chOff x="-2644775" y="2681288"/>
            <a:chExt cx="2366962" cy="1931987"/>
          </a:xfrm>
          <a:solidFill>
            <a:schemeClr val="bg1"/>
          </a:solidFill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4B29DB98-A86F-D954-49C7-3DD1384D86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03388" y="3184525"/>
              <a:ext cx="1425575" cy="1428750"/>
            </a:xfrm>
            <a:custGeom>
              <a:avLst/>
              <a:gdLst>
                <a:gd name="T0" fmla="*/ 328 w 380"/>
                <a:gd name="T1" fmla="*/ 254 h 381"/>
                <a:gd name="T2" fmla="*/ 253 w 380"/>
                <a:gd name="T3" fmla="*/ 53 h 381"/>
                <a:gd name="T4" fmla="*/ 52 w 380"/>
                <a:gd name="T5" fmla="*/ 128 h 381"/>
                <a:gd name="T6" fmla="*/ 127 w 380"/>
                <a:gd name="T7" fmla="*/ 329 h 381"/>
                <a:gd name="T8" fmla="*/ 328 w 380"/>
                <a:gd name="T9" fmla="*/ 254 h 381"/>
                <a:gd name="T10" fmla="*/ 2 w 380"/>
                <a:gd name="T11" fmla="*/ 240 h 381"/>
                <a:gd name="T12" fmla="*/ 7 w 380"/>
                <a:gd name="T13" fmla="*/ 228 h 381"/>
                <a:gd name="T14" fmla="*/ 28 w 380"/>
                <a:gd name="T15" fmla="*/ 220 h 381"/>
                <a:gd name="T16" fmla="*/ 30 w 380"/>
                <a:gd name="T17" fmla="*/ 150 h 381"/>
                <a:gd name="T18" fmla="*/ 10 w 380"/>
                <a:gd name="T19" fmla="*/ 140 h 381"/>
                <a:gd name="T20" fmla="*/ 6 w 380"/>
                <a:gd name="T21" fmla="*/ 128 h 381"/>
                <a:gd name="T22" fmla="*/ 22 w 380"/>
                <a:gd name="T23" fmla="*/ 92 h 381"/>
                <a:gd name="T24" fmla="*/ 34 w 380"/>
                <a:gd name="T25" fmla="*/ 88 h 381"/>
                <a:gd name="T26" fmla="*/ 55 w 380"/>
                <a:gd name="T27" fmla="*/ 97 h 381"/>
                <a:gd name="T28" fmla="*/ 106 w 380"/>
                <a:gd name="T29" fmla="*/ 49 h 381"/>
                <a:gd name="T30" fmla="*/ 98 w 380"/>
                <a:gd name="T31" fmla="*/ 28 h 381"/>
                <a:gd name="T32" fmla="*/ 104 w 380"/>
                <a:gd name="T33" fmla="*/ 16 h 381"/>
                <a:gd name="T34" fmla="*/ 141 w 380"/>
                <a:gd name="T35" fmla="*/ 2 h 381"/>
                <a:gd name="T36" fmla="*/ 153 w 380"/>
                <a:gd name="T37" fmla="*/ 7 h 381"/>
                <a:gd name="T38" fmla="*/ 161 w 380"/>
                <a:gd name="T39" fmla="*/ 29 h 381"/>
                <a:gd name="T40" fmla="*/ 231 w 380"/>
                <a:gd name="T41" fmla="*/ 31 h 381"/>
                <a:gd name="T42" fmla="*/ 241 w 380"/>
                <a:gd name="T43" fmla="*/ 11 h 381"/>
                <a:gd name="T44" fmla="*/ 253 w 380"/>
                <a:gd name="T45" fmla="*/ 6 h 381"/>
                <a:gd name="T46" fmla="*/ 289 w 380"/>
                <a:gd name="T47" fmla="*/ 23 h 381"/>
                <a:gd name="T48" fmla="*/ 293 w 380"/>
                <a:gd name="T49" fmla="*/ 35 h 381"/>
                <a:gd name="T50" fmla="*/ 284 w 380"/>
                <a:gd name="T51" fmla="*/ 55 h 381"/>
                <a:gd name="T52" fmla="*/ 332 w 380"/>
                <a:gd name="T53" fmla="*/ 107 h 381"/>
                <a:gd name="T54" fmla="*/ 353 w 380"/>
                <a:gd name="T55" fmla="*/ 99 h 381"/>
                <a:gd name="T56" fmla="*/ 365 w 380"/>
                <a:gd name="T57" fmla="*/ 104 h 381"/>
                <a:gd name="T58" fmla="*/ 379 w 380"/>
                <a:gd name="T59" fmla="*/ 142 h 381"/>
                <a:gd name="T60" fmla="*/ 374 w 380"/>
                <a:gd name="T61" fmla="*/ 153 h 381"/>
                <a:gd name="T62" fmla="*/ 352 w 380"/>
                <a:gd name="T63" fmla="*/ 161 h 381"/>
                <a:gd name="T64" fmla="*/ 350 w 380"/>
                <a:gd name="T65" fmla="*/ 232 h 381"/>
                <a:gd name="T66" fmla="*/ 370 w 380"/>
                <a:gd name="T67" fmla="*/ 241 h 381"/>
                <a:gd name="T68" fmla="*/ 375 w 380"/>
                <a:gd name="T69" fmla="*/ 253 h 381"/>
                <a:gd name="T70" fmla="*/ 358 w 380"/>
                <a:gd name="T71" fmla="*/ 290 h 381"/>
                <a:gd name="T72" fmla="*/ 346 w 380"/>
                <a:gd name="T73" fmla="*/ 294 h 381"/>
                <a:gd name="T74" fmla="*/ 326 w 380"/>
                <a:gd name="T75" fmla="*/ 285 h 381"/>
                <a:gd name="T76" fmla="*/ 274 w 380"/>
                <a:gd name="T77" fmla="*/ 333 h 381"/>
                <a:gd name="T78" fmla="*/ 282 w 380"/>
                <a:gd name="T79" fmla="*/ 354 h 381"/>
                <a:gd name="T80" fmla="*/ 277 w 380"/>
                <a:gd name="T81" fmla="*/ 365 h 381"/>
                <a:gd name="T82" fmla="*/ 239 w 380"/>
                <a:gd name="T83" fmla="*/ 379 h 381"/>
                <a:gd name="T84" fmla="*/ 228 w 380"/>
                <a:gd name="T85" fmla="*/ 374 h 381"/>
                <a:gd name="T86" fmla="*/ 220 w 380"/>
                <a:gd name="T87" fmla="*/ 353 h 381"/>
                <a:gd name="T88" fmla="*/ 149 w 380"/>
                <a:gd name="T89" fmla="*/ 350 h 381"/>
                <a:gd name="T90" fmla="*/ 139 w 380"/>
                <a:gd name="T91" fmla="*/ 371 h 381"/>
                <a:gd name="T92" fmla="*/ 128 w 380"/>
                <a:gd name="T93" fmla="*/ 375 h 381"/>
                <a:gd name="T94" fmla="*/ 91 w 380"/>
                <a:gd name="T95" fmla="*/ 359 h 381"/>
                <a:gd name="T96" fmla="*/ 87 w 380"/>
                <a:gd name="T97" fmla="*/ 347 h 381"/>
                <a:gd name="T98" fmla="*/ 96 w 380"/>
                <a:gd name="T99" fmla="*/ 326 h 381"/>
                <a:gd name="T100" fmla="*/ 48 w 380"/>
                <a:gd name="T101" fmla="*/ 275 h 381"/>
                <a:gd name="T102" fmla="*/ 27 w 380"/>
                <a:gd name="T103" fmla="*/ 282 h 381"/>
                <a:gd name="T104" fmla="*/ 15 w 380"/>
                <a:gd name="T105" fmla="*/ 277 h 381"/>
                <a:gd name="T106" fmla="*/ 2 w 380"/>
                <a:gd name="T107" fmla="*/ 24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0" h="381">
                  <a:moveTo>
                    <a:pt x="328" y="254"/>
                  </a:moveTo>
                  <a:cubicBezTo>
                    <a:pt x="363" y="178"/>
                    <a:pt x="329" y="88"/>
                    <a:pt x="253" y="53"/>
                  </a:cubicBezTo>
                  <a:cubicBezTo>
                    <a:pt x="177" y="18"/>
                    <a:pt x="87" y="52"/>
                    <a:pt x="52" y="128"/>
                  </a:cubicBezTo>
                  <a:cubicBezTo>
                    <a:pt x="17" y="204"/>
                    <a:pt x="51" y="294"/>
                    <a:pt x="127" y="329"/>
                  </a:cubicBezTo>
                  <a:cubicBezTo>
                    <a:pt x="203" y="363"/>
                    <a:pt x="293" y="330"/>
                    <a:pt x="328" y="254"/>
                  </a:cubicBezTo>
                  <a:close/>
                  <a:moveTo>
                    <a:pt x="2" y="240"/>
                  </a:moveTo>
                  <a:cubicBezTo>
                    <a:pt x="0" y="235"/>
                    <a:pt x="2" y="230"/>
                    <a:pt x="7" y="228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4" y="197"/>
                    <a:pt x="24" y="173"/>
                    <a:pt x="30" y="150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5" y="138"/>
                    <a:pt x="3" y="133"/>
                    <a:pt x="6" y="128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4" y="87"/>
                    <a:pt x="29" y="86"/>
                    <a:pt x="34" y="88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68" y="77"/>
                    <a:pt x="86" y="61"/>
                    <a:pt x="106" y="49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7" y="23"/>
                    <a:pt x="99" y="18"/>
                    <a:pt x="104" y="16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6" y="0"/>
                    <a:pt x="151" y="3"/>
                    <a:pt x="153" y="7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84" y="24"/>
                    <a:pt x="208" y="25"/>
                    <a:pt x="231" y="31"/>
                  </a:cubicBezTo>
                  <a:cubicBezTo>
                    <a:pt x="241" y="11"/>
                    <a:pt x="241" y="11"/>
                    <a:pt x="241" y="11"/>
                  </a:cubicBezTo>
                  <a:cubicBezTo>
                    <a:pt x="243" y="6"/>
                    <a:pt x="248" y="4"/>
                    <a:pt x="253" y="6"/>
                  </a:cubicBezTo>
                  <a:cubicBezTo>
                    <a:pt x="289" y="23"/>
                    <a:pt x="289" y="23"/>
                    <a:pt x="289" y="23"/>
                  </a:cubicBezTo>
                  <a:cubicBezTo>
                    <a:pt x="293" y="25"/>
                    <a:pt x="295" y="30"/>
                    <a:pt x="293" y="35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304" y="69"/>
                    <a:pt x="320" y="87"/>
                    <a:pt x="332" y="107"/>
                  </a:cubicBezTo>
                  <a:cubicBezTo>
                    <a:pt x="353" y="99"/>
                    <a:pt x="353" y="99"/>
                    <a:pt x="353" y="99"/>
                  </a:cubicBezTo>
                  <a:cubicBezTo>
                    <a:pt x="358" y="97"/>
                    <a:pt x="363" y="100"/>
                    <a:pt x="365" y="104"/>
                  </a:cubicBezTo>
                  <a:cubicBezTo>
                    <a:pt x="379" y="142"/>
                    <a:pt x="379" y="142"/>
                    <a:pt x="379" y="142"/>
                  </a:cubicBezTo>
                  <a:cubicBezTo>
                    <a:pt x="380" y="146"/>
                    <a:pt x="378" y="152"/>
                    <a:pt x="374" y="153"/>
                  </a:cubicBezTo>
                  <a:cubicBezTo>
                    <a:pt x="352" y="161"/>
                    <a:pt x="352" y="161"/>
                    <a:pt x="352" y="161"/>
                  </a:cubicBezTo>
                  <a:cubicBezTo>
                    <a:pt x="357" y="184"/>
                    <a:pt x="356" y="208"/>
                    <a:pt x="350" y="232"/>
                  </a:cubicBezTo>
                  <a:cubicBezTo>
                    <a:pt x="370" y="241"/>
                    <a:pt x="370" y="241"/>
                    <a:pt x="370" y="241"/>
                  </a:cubicBezTo>
                  <a:cubicBezTo>
                    <a:pt x="375" y="243"/>
                    <a:pt x="377" y="249"/>
                    <a:pt x="375" y="253"/>
                  </a:cubicBezTo>
                  <a:cubicBezTo>
                    <a:pt x="358" y="290"/>
                    <a:pt x="358" y="290"/>
                    <a:pt x="358" y="290"/>
                  </a:cubicBezTo>
                  <a:cubicBezTo>
                    <a:pt x="356" y="294"/>
                    <a:pt x="351" y="296"/>
                    <a:pt x="346" y="294"/>
                  </a:cubicBezTo>
                  <a:cubicBezTo>
                    <a:pt x="326" y="285"/>
                    <a:pt x="326" y="285"/>
                    <a:pt x="326" y="285"/>
                  </a:cubicBezTo>
                  <a:cubicBezTo>
                    <a:pt x="312" y="305"/>
                    <a:pt x="294" y="321"/>
                    <a:pt x="274" y="333"/>
                  </a:cubicBezTo>
                  <a:cubicBezTo>
                    <a:pt x="282" y="354"/>
                    <a:pt x="282" y="354"/>
                    <a:pt x="282" y="354"/>
                  </a:cubicBezTo>
                  <a:cubicBezTo>
                    <a:pt x="283" y="359"/>
                    <a:pt x="281" y="364"/>
                    <a:pt x="277" y="365"/>
                  </a:cubicBezTo>
                  <a:cubicBezTo>
                    <a:pt x="239" y="379"/>
                    <a:pt x="239" y="379"/>
                    <a:pt x="239" y="379"/>
                  </a:cubicBezTo>
                  <a:cubicBezTo>
                    <a:pt x="234" y="381"/>
                    <a:pt x="229" y="379"/>
                    <a:pt x="228" y="374"/>
                  </a:cubicBezTo>
                  <a:cubicBezTo>
                    <a:pt x="220" y="353"/>
                    <a:pt x="220" y="353"/>
                    <a:pt x="220" y="353"/>
                  </a:cubicBezTo>
                  <a:cubicBezTo>
                    <a:pt x="197" y="357"/>
                    <a:pt x="172" y="357"/>
                    <a:pt x="149" y="350"/>
                  </a:cubicBezTo>
                  <a:cubicBezTo>
                    <a:pt x="139" y="371"/>
                    <a:pt x="139" y="371"/>
                    <a:pt x="139" y="371"/>
                  </a:cubicBezTo>
                  <a:cubicBezTo>
                    <a:pt x="137" y="375"/>
                    <a:pt x="132" y="377"/>
                    <a:pt x="128" y="375"/>
                  </a:cubicBezTo>
                  <a:cubicBezTo>
                    <a:pt x="91" y="359"/>
                    <a:pt x="91" y="359"/>
                    <a:pt x="91" y="359"/>
                  </a:cubicBezTo>
                  <a:cubicBezTo>
                    <a:pt x="87" y="357"/>
                    <a:pt x="85" y="351"/>
                    <a:pt x="87" y="347"/>
                  </a:cubicBezTo>
                  <a:cubicBezTo>
                    <a:pt x="96" y="326"/>
                    <a:pt x="96" y="326"/>
                    <a:pt x="96" y="326"/>
                  </a:cubicBezTo>
                  <a:cubicBezTo>
                    <a:pt x="76" y="313"/>
                    <a:pt x="60" y="295"/>
                    <a:pt x="48" y="275"/>
                  </a:cubicBezTo>
                  <a:cubicBezTo>
                    <a:pt x="27" y="282"/>
                    <a:pt x="27" y="282"/>
                    <a:pt x="27" y="282"/>
                  </a:cubicBezTo>
                  <a:cubicBezTo>
                    <a:pt x="22" y="284"/>
                    <a:pt x="17" y="282"/>
                    <a:pt x="15" y="277"/>
                  </a:cubicBezTo>
                  <a:cubicBezTo>
                    <a:pt x="2" y="240"/>
                    <a:pt x="2" y="240"/>
                    <a:pt x="2" y="24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0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48B9D56E-F731-5F51-2D5B-EB19CFF47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9825" y="3468688"/>
              <a:ext cx="300038" cy="352425"/>
            </a:xfrm>
            <a:custGeom>
              <a:avLst/>
              <a:gdLst>
                <a:gd name="T0" fmla="*/ 76 w 80"/>
                <a:gd name="T1" fmla="*/ 39 h 94"/>
                <a:gd name="T2" fmla="*/ 79 w 80"/>
                <a:gd name="T3" fmla="*/ 50 h 94"/>
                <a:gd name="T4" fmla="*/ 74 w 80"/>
                <a:gd name="T5" fmla="*/ 60 h 94"/>
                <a:gd name="T6" fmla="*/ 40 w 80"/>
                <a:gd name="T7" fmla="*/ 94 h 94"/>
                <a:gd name="T8" fmla="*/ 6 w 80"/>
                <a:gd name="T9" fmla="*/ 60 h 94"/>
                <a:gd name="T10" fmla="*/ 1 w 80"/>
                <a:gd name="T11" fmla="*/ 50 h 94"/>
                <a:gd name="T12" fmla="*/ 5 w 80"/>
                <a:gd name="T13" fmla="*/ 39 h 94"/>
                <a:gd name="T14" fmla="*/ 40 w 80"/>
                <a:gd name="T15" fmla="*/ 0 h 94"/>
                <a:gd name="T16" fmla="*/ 76 w 80"/>
                <a:gd name="T17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94">
                  <a:moveTo>
                    <a:pt x="76" y="39"/>
                  </a:moveTo>
                  <a:cubicBezTo>
                    <a:pt x="79" y="40"/>
                    <a:pt x="80" y="42"/>
                    <a:pt x="79" y="50"/>
                  </a:cubicBezTo>
                  <a:cubicBezTo>
                    <a:pt x="78" y="57"/>
                    <a:pt x="76" y="59"/>
                    <a:pt x="74" y="60"/>
                  </a:cubicBezTo>
                  <a:cubicBezTo>
                    <a:pt x="68" y="80"/>
                    <a:pt x="50" y="94"/>
                    <a:pt x="40" y="94"/>
                  </a:cubicBezTo>
                  <a:cubicBezTo>
                    <a:pt x="30" y="94"/>
                    <a:pt x="12" y="80"/>
                    <a:pt x="6" y="60"/>
                  </a:cubicBezTo>
                  <a:cubicBezTo>
                    <a:pt x="4" y="60"/>
                    <a:pt x="2" y="57"/>
                    <a:pt x="1" y="50"/>
                  </a:cubicBezTo>
                  <a:cubicBezTo>
                    <a:pt x="0" y="42"/>
                    <a:pt x="2" y="40"/>
                    <a:pt x="5" y="39"/>
                  </a:cubicBezTo>
                  <a:cubicBezTo>
                    <a:pt x="6" y="17"/>
                    <a:pt x="15" y="0"/>
                    <a:pt x="40" y="0"/>
                  </a:cubicBezTo>
                  <a:cubicBezTo>
                    <a:pt x="65" y="0"/>
                    <a:pt x="74" y="17"/>
                    <a:pt x="76" y="3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0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FA9865CA-A177-5BAD-2D3D-361A60086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27113" y="3870325"/>
              <a:ext cx="74613" cy="187325"/>
            </a:xfrm>
            <a:custGeom>
              <a:avLst/>
              <a:gdLst>
                <a:gd name="T0" fmla="*/ 33 w 47"/>
                <a:gd name="T1" fmla="*/ 0 h 118"/>
                <a:gd name="T2" fmla="*/ 47 w 47"/>
                <a:gd name="T3" fmla="*/ 45 h 118"/>
                <a:gd name="T4" fmla="*/ 23 w 47"/>
                <a:gd name="T5" fmla="*/ 118 h 118"/>
                <a:gd name="T6" fmla="*/ 0 w 47"/>
                <a:gd name="T7" fmla="*/ 45 h 118"/>
                <a:gd name="T8" fmla="*/ 14 w 47"/>
                <a:gd name="T9" fmla="*/ 0 h 118"/>
                <a:gd name="T10" fmla="*/ 23 w 47"/>
                <a:gd name="T11" fmla="*/ 0 h 118"/>
                <a:gd name="T12" fmla="*/ 33 w 47"/>
                <a:gd name="T13" fmla="*/ 0 h 118"/>
                <a:gd name="T14" fmla="*/ 33 w 47"/>
                <a:gd name="T1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118">
                  <a:moveTo>
                    <a:pt x="33" y="0"/>
                  </a:moveTo>
                  <a:lnTo>
                    <a:pt x="47" y="45"/>
                  </a:lnTo>
                  <a:lnTo>
                    <a:pt x="23" y="118"/>
                  </a:lnTo>
                  <a:lnTo>
                    <a:pt x="0" y="45"/>
                  </a:lnTo>
                  <a:lnTo>
                    <a:pt x="14" y="0"/>
                  </a:lnTo>
                  <a:lnTo>
                    <a:pt x="23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0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D4DBC23A-645B-EC44-BE93-0E79BE1EE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27150" y="3798888"/>
              <a:ext cx="674688" cy="528638"/>
            </a:xfrm>
            <a:custGeom>
              <a:avLst/>
              <a:gdLst>
                <a:gd name="T0" fmla="*/ 0 w 180"/>
                <a:gd name="T1" fmla="*/ 51 h 141"/>
                <a:gd name="T2" fmla="*/ 56 w 180"/>
                <a:gd name="T3" fmla="*/ 0 h 141"/>
                <a:gd name="T4" fmla="*/ 90 w 180"/>
                <a:gd name="T5" fmla="*/ 102 h 141"/>
                <a:gd name="T6" fmla="*/ 124 w 180"/>
                <a:gd name="T7" fmla="*/ 0 h 141"/>
                <a:gd name="T8" fmla="*/ 180 w 180"/>
                <a:gd name="T9" fmla="*/ 51 h 141"/>
                <a:gd name="T10" fmla="*/ 180 w 180"/>
                <a:gd name="T11" fmla="*/ 82 h 141"/>
                <a:gd name="T12" fmla="*/ 92 w 180"/>
                <a:gd name="T13" fmla="*/ 141 h 141"/>
                <a:gd name="T14" fmla="*/ 88 w 180"/>
                <a:gd name="T15" fmla="*/ 141 h 141"/>
                <a:gd name="T16" fmla="*/ 0 w 180"/>
                <a:gd name="T17" fmla="*/ 82 h 141"/>
                <a:gd name="T18" fmla="*/ 0 w 180"/>
                <a:gd name="T19" fmla="*/ 5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141">
                  <a:moveTo>
                    <a:pt x="0" y="51"/>
                  </a:moveTo>
                  <a:cubicBezTo>
                    <a:pt x="0" y="19"/>
                    <a:pt x="31" y="6"/>
                    <a:pt x="56" y="0"/>
                  </a:cubicBezTo>
                  <a:cubicBezTo>
                    <a:pt x="90" y="102"/>
                    <a:pt x="90" y="102"/>
                    <a:pt x="90" y="102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50" y="6"/>
                    <a:pt x="180" y="19"/>
                    <a:pt x="180" y="51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80" y="82"/>
                    <a:pt x="170" y="141"/>
                    <a:pt x="92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10" y="141"/>
                    <a:pt x="0" y="82"/>
                    <a:pt x="0" y="82"/>
                  </a:cubicBezTo>
                  <a:cubicBezTo>
                    <a:pt x="0" y="51"/>
                    <a:pt x="0" y="51"/>
                    <a:pt x="0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0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5A3697B4-277C-600D-6479-6E7DF3A9F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46300" y="3295650"/>
              <a:ext cx="473075" cy="371475"/>
            </a:xfrm>
            <a:custGeom>
              <a:avLst/>
              <a:gdLst>
                <a:gd name="T0" fmla="*/ 126 w 126"/>
                <a:gd name="T1" fmla="*/ 36 h 99"/>
                <a:gd name="T2" fmla="*/ 126 w 126"/>
                <a:gd name="T3" fmla="*/ 58 h 99"/>
                <a:gd name="T4" fmla="*/ 64 w 126"/>
                <a:gd name="T5" fmla="*/ 99 h 99"/>
                <a:gd name="T6" fmla="*/ 61 w 126"/>
                <a:gd name="T7" fmla="*/ 99 h 99"/>
                <a:gd name="T8" fmla="*/ 0 w 126"/>
                <a:gd name="T9" fmla="*/ 58 h 99"/>
                <a:gd name="T10" fmla="*/ 0 w 126"/>
                <a:gd name="T11" fmla="*/ 36 h 99"/>
                <a:gd name="T12" fmla="*/ 39 w 126"/>
                <a:gd name="T13" fmla="*/ 0 h 99"/>
                <a:gd name="T14" fmla="*/ 63 w 126"/>
                <a:gd name="T15" fmla="*/ 72 h 99"/>
                <a:gd name="T16" fmla="*/ 87 w 126"/>
                <a:gd name="T17" fmla="*/ 0 h 99"/>
                <a:gd name="T18" fmla="*/ 126 w 126"/>
                <a:gd name="T19" fmla="*/ 3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99">
                  <a:moveTo>
                    <a:pt x="126" y="36"/>
                  </a:moveTo>
                  <a:cubicBezTo>
                    <a:pt x="126" y="58"/>
                    <a:pt x="126" y="58"/>
                    <a:pt x="126" y="58"/>
                  </a:cubicBezTo>
                  <a:cubicBezTo>
                    <a:pt x="126" y="58"/>
                    <a:pt x="119" y="99"/>
                    <a:pt x="64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7" y="99"/>
                    <a:pt x="0" y="58"/>
                    <a:pt x="0" y="5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4"/>
                    <a:pt x="21" y="4"/>
                    <a:pt x="39" y="0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104" y="4"/>
                    <a:pt x="126" y="14"/>
                    <a:pt x="126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0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57E9F297-6B4A-5F7F-093A-7AD20C4EC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9925" y="3349625"/>
              <a:ext cx="57150" cy="127000"/>
            </a:xfrm>
            <a:custGeom>
              <a:avLst/>
              <a:gdLst>
                <a:gd name="T0" fmla="*/ 26 w 36"/>
                <a:gd name="T1" fmla="*/ 0 h 80"/>
                <a:gd name="T2" fmla="*/ 36 w 36"/>
                <a:gd name="T3" fmla="*/ 30 h 80"/>
                <a:gd name="T4" fmla="*/ 19 w 36"/>
                <a:gd name="T5" fmla="*/ 80 h 80"/>
                <a:gd name="T6" fmla="*/ 0 w 36"/>
                <a:gd name="T7" fmla="*/ 30 h 80"/>
                <a:gd name="T8" fmla="*/ 12 w 36"/>
                <a:gd name="T9" fmla="*/ 0 h 80"/>
                <a:gd name="T10" fmla="*/ 19 w 36"/>
                <a:gd name="T11" fmla="*/ 0 h 80"/>
                <a:gd name="T12" fmla="*/ 26 w 36"/>
                <a:gd name="T13" fmla="*/ 0 h 80"/>
                <a:gd name="T14" fmla="*/ 26 w 36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80">
                  <a:moveTo>
                    <a:pt x="26" y="0"/>
                  </a:moveTo>
                  <a:lnTo>
                    <a:pt x="36" y="30"/>
                  </a:lnTo>
                  <a:lnTo>
                    <a:pt x="19" y="80"/>
                  </a:lnTo>
                  <a:lnTo>
                    <a:pt x="0" y="30"/>
                  </a:lnTo>
                  <a:lnTo>
                    <a:pt x="12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0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9B6C843B-1AF1-1ECD-A343-ABFB42670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17713" y="3067050"/>
              <a:ext cx="214313" cy="244475"/>
            </a:xfrm>
            <a:custGeom>
              <a:avLst/>
              <a:gdLst>
                <a:gd name="T0" fmla="*/ 53 w 57"/>
                <a:gd name="T1" fmla="*/ 27 h 65"/>
                <a:gd name="T2" fmla="*/ 56 w 57"/>
                <a:gd name="T3" fmla="*/ 35 h 65"/>
                <a:gd name="T4" fmla="*/ 52 w 57"/>
                <a:gd name="T5" fmla="*/ 42 h 65"/>
                <a:gd name="T6" fmla="*/ 29 w 57"/>
                <a:gd name="T7" fmla="*/ 65 h 65"/>
                <a:gd name="T8" fmla="*/ 5 w 57"/>
                <a:gd name="T9" fmla="*/ 42 h 65"/>
                <a:gd name="T10" fmla="*/ 1 w 57"/>
                <a:gd name="T11" fmla="*/ 35 h 65"/>
                <a:gd name="T12" fmla="*/ 4 w 57"/>
                <a:gd name="T13" fmla="*/ 27 h 65"/>
                <a:gd name="T14" fmla="*/ 29 w 57"/>
                <a:gd name="T15" fmla="*/ 0 h 65"/>
                <a:gd name="T16" fmla="*/ 53 w 57"/>
                <a:gd name="T17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65">
                  <a:moveTo>
                    <a:pt x="53" y="27"/>
                  </a:moveTo>
                  <a:cubicBezTo>
                    <a:pt x="55" y="28"/>
                    <a:pt x="57" y="29"/>
                    <a:pt x="56" y="35"/>
                  </a:cubicBezTo>
                  <a:cubicBezTo>
                    <a:pt x="55" y="40"/>
                    <a:pt x="54" y="41"/>
                    <a:pt x="52" y="42"/>
                  </a:cubicBezTo>
                  <a:cubicBezTo>
                    <a:pt x="48" y="55"/>
                    <a:pt x="36" y="65"/>
                    <a:pt x="29" y="65"/>
                  </a:cubicBezTo>
                  <a:cubicBezTo>
                    <a:pt x="22" y="65"/>
                    <a:pt x="9" y="55"/>
                    <a:pt x="5" y="42"/>
                  </a:cubicBezTo>
                  <a:cubicBezTo>
                    <a:pt x="4" y="42"/>
                    <a:pt x="2" y="40"/>
                    <a:pt x="1" y="35"/>
                  </a:cubicBezTo>
                  <a:cubicBezTo>
                    <a:pt x="0" y="29"/>
                    <a:pt x="2" y="28"/>
                    <a:pt x="4" y="27"/>
                  </a:cubicBezTo>
                  <a:cubicBezTo>
                    <a:pt x="5" y="12"/>
                    <a:pt x="11" y="0"/>
                    <a:pt x="29" y="0"/>
                  </a:cubicBezTo>
                  <a:cubicBezTo>
                    <a:pt x="46" y="0"/>
                    <a:pt x="52" y="12"/>
                    <a:pt x="53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0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39CCBBB3-0B6B-9B51-C5E5-B2BCD5ACB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44775" y="2681288"/>
              <a:ext cx="1309688" cy="1450975"/>
            </a:xfrm>
            <a:custGeom>
              <a:avLst/>
              <a:gdLst>
                <a:gd name="T0" fmla="*/ 223 w 349"/>
                <a:gd name="T1" fmla="*/ 356 h 387"/>
                <a:gd name="T2" fmla="*/ 223 w 349"/>
                <a:gd name="T3" fmla="*/ 378 h 387"/>
                <a:gd name="T4" fmla="*/ 214 w 349"/>
                <a:gd name="T5" fmla="*/ 387 h 387"/>
                <a:gd name="T6" fmla="*/ 174 w 349"/>
                <a:gd name="T7" fmla="*/ 387 h 387"/>
                <a:gd name="T8" fmla="*/ 165 w 349"/>
                <a:gd name="T9" fmla="*/ 378 h 387"/>
                <a:gd name="T10" fmla="*/ 165 w 349"/>
                <a:gd name="T11" fmla="*/ 356 h 387"/>
                <a:gd name="T12" fmla="*/ 100 w 349"/>
                <a:gd name="T13" fmla="*/ 329 h 387"/>
                <a:gd name="T14" fmla="*/ 84 w 349"/>
                <a:gd name="T15" fmla="*/ 345 h 387"/>
                <a:gd name="T16" fmla="*/ 71 w 349"/>
                <a:gd name="T17" fmla="*/ 345 h 387"/>
                <a:gd name="T18" fmla="*/ 43 w 349"/>
                <a:gd name="T19" fmla="*/ 316 h 387"/>
                <a:gd name="T20" fmla="*/ 43 w 349"/>
                <a:gd name="T21" fmla="*/ 304 h 387"/>
                <a:gd name="T22" fmla="*/ 59 w 349"/>
                <a:gd name="T23" fmla="*/ 288 h 387"/>
                <a:gd name="T24" fmla="*/ 32 w 349"/>
                <a:gd name="T25" fmla="*/ 222 h 387"/>
                <a:gd name="T26" fmla="*/ 9 w 349"/>
                <a:gd name="T27" fmla="*/ 222 h 387"/>
                <a:gd name="T28" fmla="*/ 0 w 349"/>
                <a:gd name="T29" fmla="*/ 213 h 387"/>
                <a:gd name="T30" fmla="*/ 0 w 349"/>
                <a:gd name="T31" fmla="*/ 173 h 387"/>
                <a:gd name="T32" fmla="*/ 9 w 349"/>
                <a:gd name="T33" fmla="*/ 165 h 387"/>
                <a:gd name="T34" fmla="*/ 32 w 349"/>
                <a:gd name="T35" fmla="*/ 165 h 387"/>
                <a:gd name="T36" fmla="*/ 59 w 349"/>
                <a:gd name="T37" fmla="*/ 99 h 387"/>
                <a:gd name="T38" fmla="*/ 43 w 349"/>
                <a:gd name="T39" fmla="*/ 83 h 387"/>
                <a:gd name="T40" fmla="*/ 43 w 349"/>
                <a:gd name="T41" fmla="*/ 71 h 387"/>
                <a:gd name="T42" fmla="*/ 71 w 349"/>
                <a:gd name="T43" fmla="*/ 42 h 387"/>
                <a:gd name="T44" fmla="*/ 84 w 349"/>
                <a:gd name="T45" fmla="*/ 42 h 387"/>
                <a:gd name="T46" fmla="*/ 100 w 349"/>
                <a:gd name="T47" fmla="*/ 58 h 387"/>
                <a:gd name="T48" fmla="*/ 165 w 349"/>
                <a:gd name="T49" fmla="*/ 31 h 387"/>
                <a:gd name="T50" fmla="*/ 165 w 349"/>
                <a:gd name="T51" fmla="*/ 8 h 387"/>
                <a:gd name="T52" fmla="*/ 174 w 349"/>
                <a:gd name="T53" fmla="*/ 0 h 387"/>
                <a:gd name="T54" fmla="*/ 214 w 349"/>
                <a:gd name="T55" fmla="*/ 0 h 387"/>
                <a:gd name="T56" fmla="*/ 223 w 349"/>
                <a:gd name="T57" fmla="*/ 8 h 387"/>
                <a:gd name="T58" fmla="*/ 223 w 349"/>
                <a:gd name="T59" fmla="*/ 31 h 387"/>
                <a:gd name="T60" fmla="*/ 288 w 349"/>
                <a:gd name="T61" fmla="*/ 58 h 387"/>
                <a:gd name="T62" fmla="*/ 304 w 349"/>
                <a:gd name="T63" fmla="*/ 42 h 387"/>
                <a:gd name="T64" fmla="*/ 317 w 349"/>
                <a:gd name="T65" fmla="*/ 42 h 387"/>
                <a:gd name="T66" fmla="*/ 345 w 349"/>
                <a:gd name="T67" fmla="*/ 71 h 387"/>
                <a:gd name="T68" fmla="*/ 345 w 349"/>
                <a:gd name="T69" fmla="*/ 83 h 387"/>
                <a:gd name="T70" fmla="*/ 329 w 349"/>
                <a:gd name="T71" fmla="*/ 99 h 387"/>
                <a:gd name="T72" fmla="*/ 348 w 349"/>
                <a:gd name="T73" fmla="*/ 135 h 387"/>
                <a:gd name="T74" fmla="*/ 320 w 349"/>
                <a:gd name="T75" fmla="*/ 155 h 387"/>
                <a:gd name="T76" fmla="*/ 194 w 349"/>
                <a:gd name="T77" fmla="*/ 62 h 387"/>
                <a:gd name="T78" fmla="*/ 62 w 349"/>
                <a:gd name="T79" fmla="*/ 193 h 387"/>
                <a:gd name="T80" fmla="*/ 194 w 349"/>
                <a:gd name="T81" fmla="*/ 325 h 387"/>
                <a:gd name="T82" fmla="*/ 241 w 349"/>
                <a:gd name="T83" fmla="*/ 316 h 387"/>
                <a:gd name="T84" fmla="*/ 241 w 349"/>
                <a:gd name="T85" fmla="*/ 325 h 387"/>
                <a:gd name="T86" fmla="*/ 242 w 349"/>
                <a:gd name="T87" fmla="*/ 351 h 387"/>
                <a:gd name="T88" fmla="*/ 223 w 349"/>
                <a:gd name="T89" fmla="*/ 356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9" h="387">
                  <a:moveTo>
                    <a:pt x="223" y="356"/>
                  </a:moveTo>
                  <a:cubicBezTo>
                    <a:pt x="223" y="378"/>
                    <a:pt x="223" y="378"/>
                    <a:pt x="223" y="378"/>
                  </a:cubicBezTo>
                  <a:cubicBezTo>
                    <a:pt x="223" y="383"/>
                    <a:pt x="219" y="387"/>
                    <a:pt x="214" y="387"/>
                  </a:cubicBezTo>
                  <a:cubicBezTo>
                    <a:pt x="174" y="387"/>
                    <a:pt x="174" y="387"/>
                    <a:pt x="174" y="387"/>
                  </a:cubicBezTo>
                  <a:cubicBezTo>
                    <a:pt x="169" y="387"/>
                    <a:pt x="165" y="383"/>
                    <a:pt x="165" y="378"/>
                  </a:cubicBezTo>
                  <a:cubicBezTo>
                    <a:pt x="165" y="356"/>
                    <a:pt x="165" y="356"/>
                    <a:pt x="165" y="356"/>
                  </a:cubicBezTo>
                  <a:cubicBezTo>
                    <a:pt x="141" y="352"/>
                    <a:pt x="119" y="342"/>
                    <a:pt x="100" y="329"/>
                  </a:cubicBezTo>
                  <a:cubicBezTo>
                    <a:pt x="84" y="345"/>
                    <a:pt x="84" y="345"/>
                    <a:pt x="84" y="345"/>
                  </a:cubicBezTo>
                  <a:cubicBezTo>
                    <a:pt x="80" y="348"/>
                    <a:pt x="74" y="348"/>
                    <a:pt x="71" y="345"/>
                  </a:cubicBezTo>
                  <a:cubicBezTo>
                    <a:pt x="43" y="316"/>
                    <a:pt x="43" y="316"/>
                    <a:pt x="43" y="316"/>
                  </a:cubicBezTo>
                  <a:cubicBezTo>
                    <a:pt x="39" y="313"/>
                    <a:pt x="39" y="307"/>
                    <a:pt x="43" y="304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45" y="269"/>
                    <a:pt x="36" y="246"/>
                    <a:pt x="32" y="222"/>
                  </a:cubicBezTo>
                  <a:cubicBezTo>
                    <a:pt x="9" y="222"/>
                    <a:pt x="9" y="222"/>
                    <a:pt x="9" y="222"/>
                  </a:cubicBezTo>
                  <a:cubicBezTo>
                    <a:pt x="4" y="222"/>
                    <a:pt x="0" y="218"/>
                    <a:pt x="0" y="21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8"/>
                    <a:pt x="4" y="165"/>
                    <a:pt x="9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6" y="141"/>
                    <a:pt x="45" y="118"/>
                    <a:pt x="59" y="99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39" y="80"/>
                    <a:pt x="39" y="74"/>
                    <a:pt x="43" y="71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4" y="39"/>
                    <a:pt x="80" y="39"/>
                    <a:pt x="84" y="42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19" y="45"/>
                    <a:pt x="141" y="35"/>
                    <a:pt x="165" y="31"/>
                  </a:cubicBezTo>
                  <a:cubicBezTo>
                    <a:pt x="165" y="8"/>
                    <a:pt x="165" y="8"/>
                    <a:pt x="165" y="8"/>
                  </a:cubicBezTo>
                  <a:cubicBezTo>
                    <a:pt x="165" y="4"/>
                    <a:pt x="169" y="0"/>
                    <a:pt x="174" y="0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9" y="0"/>
                    <a:pt x="223" y="4"/>
                    <a:pt x="223" y="8"/>
                  </a:cubicBezTo>
                  <a:cubicBezTo>
                    <a:pt x="223" y="31"/>
                    <a:pt x="223" y="31"/>
                    <a:pt x="223" y="31"/>
                  </a:cubicBezTo>
                  <a:cubicBezTo>
                    <a:pt x="247" y="35"/>
                    <a:pt x="269" y="45"/>
                    <a:pt x="288" y="58"/>
                  </a:cubicBezTo>
                  <a:cubicBezTo>
                    <a:pt x="304" y="42"/>
                    <a:pt x="304" y="42"/>
                    <a:pt x="304" y="42"/>
                  </a:cubicBezTo>
                  <a:cubicBezTo>
                    <a:pt x="308" y="39"/>
                    <a:pt x="313" y="39"/>
                    <a:pt x="317" y="4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9" y="74"/>
                    <a:pt x="349" y="80"/>
                    <a:pt x="345" y="83"/>
                  </a:cubicBezTo>
                  <a:cubicBezTo>
                    <a:pt x="329" y="99"/>
                    <a:pt x="329" y="99"/>
                    <a:pt x="329" y="99"/>
                  </a:cubicBezTo>
                  <a:cubicBezTo>
                    <a:pt x="337" y="110"/>
                    <a:pt x="343" y="122"/>
                    <a:pt x="348" y="135"/>
                  </a:cubicBezTo>
                  <a:cubicBezTo>
                    <a:pt x="338" y="141"/>
                    <a:pt x="329" y="148"/>
                    <a:pt x="320" y="155"/>
                  </a:cubicBezTo>
                  <a:cubicBezTo>
                    <a:pt x="303" y="101"/>
                    <a:pt x="253" y="62"/>
                    <a:pt x="194" y="62"/>
                  </a:cubicBezTo>
                  <a:cubicBezTo>
                    <a:pt x="121" y="62"/>
                    <a:pt x="62" y="121"/>
                    <a:pt x="62" y="193"/>
                  </a:cubicBezTo>
                  <a:cubicBezTo>
                    <a:pt x="62" y="266"/>
                    <a:pt x="121" y="325"/>
                    <a:pt x="194" y="325"/>
                  </a:cubicBezTo>
                  <a:cubicBezTo>
                    <a:pt x="210" y="325"/>
                    <a:pt x="226" y="322"/>
                    <a:pt x="241" y="316"/>
                  </a:cubicBezTo>
                  <a:cubicBezTo>
                    <a:pt x="241" y="319"/>
                    <a:pt x="241" y="322"/>
                    <a:pt x="241" y="325"/>
                  </a:cubicBezTo>
                  <a:cubicBezTo>
                    <a:pt x="241" y="334"/>
                    <a:pt x="241" y="342"/>
                    <a:pt x="242" y="351"/>
                  </a:cubicBezTo>
                  <a:cubicBezTo>
                    <a:pt x="236" y="353"/>
                    <a:pt x="229" y="355"/>
                    <a:pt x="223" y="3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0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FDF3D23-24ED-2CE2-6844-212B070FB9FB}"/>
              </a:ext>
            </a:extLst>
          </p:cNvPr>
          <p:cNvSpPr txBox="1"/>
          <p:nvPr userDrawn="1"/>
        </p:nvSpPr>
        <p:spPr>
          <a:xfrm>
            <a:off x="450436" y="6611026"/>
            <a:ext cx="176889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00" b="0" i="0" u="none" strike="noStrike" spc="40" baseline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AFFINE CONFIDENTIAL</a:t>
            </a:r>
            <a:endParaRPr lang="en-US" sz="900" i="0" spc="40" baseline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537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8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67">
                <a:solidFill>
                  <a:schemeClr val="dk1"/>
                </a:solidFill>
                <a:latin typeface="+mn-lt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33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14F0EC3B-892E-6843-8E9D-67F1021565E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AA059E-C8F6-49ED-8FDB-BC3FEFE10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6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917F2-5D03-40AE-B3A4-320FF3311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6685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610499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6" r:id="rId2"/>
    <p:sldLayoutId id="2147483699" r:id="rId3"/>
    <p:sldLayoutId id="2147483700" r:id="rId4"/>
    <p:sldLayoutId id="2147483686" r:id="rId5"/>
    <p:sldLayoutId id="2147483708" r:id="rId6"/>
    <p:sldLayoutId id="2147483701" r:id="rId7"/>
    <p:sldLayoutId id="2147483687" r:id="rId8"/>
    <p:sldLayoutId id="2147483694" r:id="rId9"/>
    <p:sldLayoutId id="2147483698" r:id="rId10"/>
    <p:sldLayoutId id="2147483695" r:id="rId11"/>
    <p:sldLayoutId id="2147483696" r:id="rId12"/>
    <p:sldLayoutId id="2147483697" r:id="rId13"/>
    <p:sldLayoutId id="2147483692" r:id="rId14"/>
    <p:sldLayoutId id="2147483703" r:id="rId15"/>
    <p:sldLayoutId id="2147483705" r:id="rId16"/>
    <p:sldLayoutId id="2147483709" r:id="rId1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7964" marR="0" lvl="0" indent="-287964" algn="l" rtl="0" eaLnBrk="1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SzPct val="130000"/>
        <a:buFont typeface="Arial" panose="020B0604020202020204" pitchFamily="34" charset="0"/>
        <a:buChar char="•"/>
        <a:defRPr lang="en-US" sz="1600" b="0" i="0" u="none" strike="noStrike" cap="none" dirty="0" smtClean="0">
          <a:solidFill>
            <a:schemeClr val="tx2"/>
          </a:solidFill>
          <a:latin typeface="Arial" panose="020B0604020202020204" pitchFamily="34" charset="0"/>
          <a:ea typeface="Arial" panose="020B0604020202020204" pitchFamily="34" charset="0"/>
          <a:cs typeface="Arial"/>
          <a:sym typeface="Montserrat"/>
        </a:defRPr>
      </a:lvl1pPr>
      <a:lvl2pPr marL="575928" marR="0" lvl="1" indent="-287964" algn="l" rtl="0" eaLnBrk="1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SzPct val="100000"/>
        <a:buFont typeface="Courier New" panose="02070309020205020404" pitchFamily="49" charset="0"/>
        <a:buChar char="o"/>
        <a:defRPr sz="1600" b="0" i="0" u="none" strike="noStrike" cap="none">
          <a:solidFill>
            <a:schemeClr val="tx2"/>
          </a:solidFill>
          <a:latin typeface="+mn-lt"/>
          <a:ea typeface="Arial"/>
          <a:cs typeface="Arial"/>
          <a:sym typeface="Arial"/>
        </a:defRPr>
      </a:lvl2pPr>
      <a:lvl3pPr marL="863892" marR="0" lvl="2" indent="-287964" algn="l" rtl="0" eaLnBrk="1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SzPct val="100000"/>
        <a:buFont typeface="Wingdings" panose="05000000000000000000" pitchFamily="2" charset="2"/>
        <a:buChar char="§"/>
        <a:defRPr sz="1600" b="0" i="0" u="none" strike="noStrike" cap="none">
          <a:solidFill>
            <a:schemeClr val="tx2"/>
          </a:solidFill>
          <a:latin typeface="+mn-lt"/>
          <a:ea typeface="Arial"/>
          <a:cs typeface="Arial"/>
          <a:sym typeface="Arial"/>
        </a:defRPr>
      </a:lvl3pPr>
      <a:lvl4pPr marL="1151856" marR="0" lvl="3" indent="-287964" algn="l" rtl="0" eaLnBrk="1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600" b="0" i="0" u="none" strike="noStrike" cap="none">
          <a:solidFill>
            <a:schemeClr val="tx2"/>
          </a:solidFill>
          <a:latin typeface="+mn-lt"/>
          <a:ea typeface="Arial"/>
          <a:cs typeface="Arial"/>
          <a:sym typeface="Arial"/>
        </a:defRPr>
      </a:lvl4pPr>
      <a:lvl5pPr marL="228571" marR="0" lvl="4" indent="-228571" algn="l" rtl="0" eaLnBrk="1" hangingPunct="1">
        <a:lnSpc>
          <a:spcPct val="100000"/>
        </a:lnSpc>
        <a:spcBef>
          <a:spcPts val="0"/>
        </a:spcBef>
        <a:spcAft>
          <a:spcPts val="8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1600" b="0" i="0" u="none" strike="noStrike" cap="none">
          <a:solidFill>
            <a:schemeClr val="tx2"/>
          </a:solidFill>
          <a:latin typeface="+mn-lt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2.png"/><Relationship Id="rId7" Type="http://schemas.openxmlformats.org/officeDocument/2006/relationships/image" Target="../media/image32.svg"/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4.xml"/><Relationship Id="rId7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6" Type="http://schemas.openxmlformats.org/officeDocument/2006/relationships/slide" Target="slide6.xml"/><Relationship Id="rId5" Type="http://schemas.openxmlformats.org/officeDocument/2006/relationships/slide" Target="slide7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8.png"/><Relationship Id="rId3" Type="http://schemas.openxmlformats.org/officeDocument/2006/relationships/slide" Target="slide2.xml"/><Relationship Id="rId7" Type="http://schemas.openxmlformats.org/officeDocument/2006/relationships/image" Target="../media/image15.svg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26.svg"/><Relationship Id="rId5" Type="http://schemas.openxmlformats.org/officeDocument/2006/relationships/image" Target="../media/image23.sv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jpe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22.png"/><Relationship Id="rId7" Type="http://schemas.openxmlformats.org/officeDocument/2006/relationships/image" Target="../media/image32.svg"/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3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11" Type="http://schemas.openxmlformats.org/officeDocument/2006/relationships/slide" Target="slide2.xml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47.png"/><Relationship Id="rId3" Type="http://schemas.openxmlformats.org/officeDocument/2006/relationships/slide" Target="slide2.xml"/><Relationship Id="rId7" Type="http://schemas.openxmlformats.org/officeDocument/2006/relationships/image" Target="../media/image25.png"/><Relationship Id="rId12" Type="http://schemas.openxmlformats.org/officeDocument/2006/relationships/image" Target="../media/image46.png"/><Relationship Id="rId2" Type="http://schemas.microsoft.com/office/2018/10/relationships/comments" Target="../comments/modernComment_7FFFFA54_C4A33DB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openxmlformats.org/officeDocument/2006/relationships/image" Target="../media/image45.jpeg"/><Relationship Id="rId5" Type="http://schemas.openxmlformats.org/officeDocument/2006/relationships/image" Target="../media/image23.svg"/><Relationship Id="rId10" Type="http://schemas.openxmlformats.org/officeDocument/2006/relationships/image" Target="../media/image44.png"/><Relationship Id="rId4" Type="http://schemas.openxmlformats.org/officeDocument/2006/relationships/image" Target="../media/image22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18" Type="http://schemas.openxmlformats.org/officeDocument/2006/relationships/image" Target="../media/image62.svg"/><Relationship Id="rId3" Type="http://schemas.openxmlformats.org/officeDocument/2006/relationships/image" Target="../media/image22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61.png"/><Relationship Id="rId2" Type="http://schemas.openxmlformats.org/officeDocument/2006/relationships/slide" Target="slide2.xml"/><Relationship Id="rId16" Type="http://schemas.openxmlformats.org/officeDocument/2006/relationships/image" Target="../media/image60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svg"/><Relationship Id="rId4" Type="http://schemas.openxmlformats.org/officeDocument/2006/relationships/image" Target="../media/image23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slide" Target="slide2.xml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2" Type="http://schemas.microsoft.com/office/2018/10/relationships/comments" Target="../comments/modernComment_7FFFFA5A_D66E664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23.svg"/><Relationship Id="rId10" Type="http://schemas.openxmlformats.org/officeDocument/2006/relationships/image" Target="../media/image67.png"/><Relationship Id="rId4" Type="http://schemas.openxmlformats.org/officeDocument/2006/relationships/image" Target="../media/image22.png"/><Relationship Id="rId9" Type="http://schemas.openxmlformats.org/officeDocument/2006/relationships/image" Target="../media/image6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22.png"/><Relationship Id="rId7" Type="http://schemas.openxmlformats.org/officeDocument/2006/relationships/image" Target="../media/image7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23.svg"/><Relationship Id="rId9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;p21">
            <a:extLst>
              <a:ext uri="{FF2B5EF4-FFF2-40B4-BE49-F238E27FC236}">
                <a16:creationId xmlns:a16="http://schemas.microsoft.com/office/drawing/2014/main" id="{AE62B12F-87EA-2D94-FB9D-2A272640ED5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73560" y="2060754"/>
            <a:ext cx="11487242" cy="1533325"/>
          </a:xfrm>
          <a:prstGeom prst="rect">
            <a:avLst/>
          </a:prstGeom>
        </p:spPr>
        <p:txBody>
          <a:bodyPr spcFirstLastPara="1" vert="horz" wrap="square" lIns="121884" tIns="121884" rIns="121884" bIns="121884" rtlCol="0" anchor="ctr" anchorCtr="0">
            <a:noAutofit/>
          </a:bodyPr>
          <a:lstStyle/>
          <a:p>
            <a:pPr>
              <a:buClr>
                <a:srgbClr val="272034"/>
              </a:buClr>
              <a:buSzPts val="4800"/>
            </a:pPr>
            <a:r>
              <a:rPr lang="en-US" sz="4400" b="1">
                <a:solidFill>
                  <a:schemeClr val="bg1"/>
                </a:solidFill>
                <a:latin typeface="+mn-lt"/>
              </a:rPr>
              <a:t>Quin For CPM </a:t>
            </a:r>
            <a:br>
              <a:rPr lang="en-US" sz="4400" b="1">
                <a:solidFill>
                  <a:schemeClr val="bg1"/>
                </a:solidFill>
                <a:latin typeface="+mn-lt"/>
              </a:rPr>
            </a:br>
            <a:r>
              <a:rPr lang="en-US" sz="3200" i="1">
                <a:solidFill>
                  <a:schemeClr val="bg1"/>
                </a:solidFill>
                <a:latin typeface="+mn-lt"/>
              </a:rPr>
              <a:t>Affine Initiative</a:t>
            </a:r>
            <a:endParaRPr lang="en-GB" sz="3600" i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374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87A430BF-EF78-2134-EAE9-627E7235FDF1}"/>
              </a:ext>
            </a:extLst>
          </p:cNvPr>
          <p:cNvSpPr/>
          <p:nvPr/>
        </p:nvSpPr>
        <p:spPr>
          <a:xfrm>
            <a:off x="297180" y="1325880"/>
            <a:ext cx="2187814" cy="64007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1F78563-C6B5-37D8-37A3-C2389E37FD48}"/>
              </a:ext>
            </a:extLst>
          </p:cNvPr>
          <p:cNvCxnSpPr>
            <a:cxnSpLocks/>
          </p:cNvCxnSpPr>
          <p:nvPr/>
        </p:nvCxnSpPr>
        <p:spPr>
          <a:xfrm rot="16200000">
            <a:off x="10493914" y="2721101"/>
            <a:ext cx="5486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E881F35-7156-522D-ACD9-2B3F035431BF}"/>
              </a:ext>
            </a:extLst>
          </p:cNvPr>
          <p:cNvCxnSpPr>
            <a:cxnSpLocks/>
          </p:cNvCxnSpPr>
          <p:nvPr/>
        </p:nvCxnSpPr>
        <p:spPr>
          <a:xfrm rot="16200000">
            <a:off x="8144849" y="2721101"/>
            <a:ext cx="5486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9FCB69D-57EE-BCB8-92EF-9E7BF570AC9D}"/>
              </a:ext>
            </a:extLst>
          </p:cNvPr>
          <p:cNvCxnSpPr>
            <a:cxnSpLocks/>
          </p:cNvCxnSpPr>
          <p:nvPr/>
        </p:nvCxnSpPr>
        <p:spPr>
          <a:xfrm rot="16200000">
            <a:off x="5812642" y="2721102"/>
            <a:ext cx="5486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E49B657-89E7-0870-EC59-D4A74453174A}"/>
              </a:ext>
            </a:extLst>
          </p:cNvPr>
          <p:cNvCxnSpPr>
            <a:cxnSpLocks/>
          </p:cNvCxnSpPr>
          <p:nvPr/>
        </p:nvCxnSpPr>
        <p:spPr>
          <a:xfrm rot="16200000">
            <a:off x="3487949" y="2721102"/>
            <a:ext cx="5486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08CE93CD-D05A-AD0A-4011-1A8852C46C7B}"/>
              </a:ext>
            </a:extLst>
          </p:cNvPr>
          <p:cNvCxnSpPr>
            <a:cxnSpLocks/>
          </p:cNvCxnSpPr>
          <p:nvPr/>
        </p:nvCxnSpPr>
        <p:spPr>
          <a:xfrm rot="16200000">
            <a:off x="1126389" y="2721101"/>
            <a:ext cx="54864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AEDCDB-1BD8-8314-2359-5A73F2B4B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Roadmap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69E917D-3F0A-825C-EECA-1A18768A32CD}"/>
              </a:ext>
            </a:extLst>
          </p:cNvPr>
          <p:cNvGrpSpPr/>
          <p:nvPr/>
        </p:nvGrpSpPr>
        <p:grpSpPr>
          <a:xfrm>
            <a:off x="561233" y="2904672"/>
            <a:ext cx="11051458" cy="295062"/>
            <a:chOff x="561233" y="2184582"/>
            <a:chExt cx="11051458" cy="295062"/>
          </a:xfrm>
        </p:grpSpPr>
        <p:cxnSp>
          <p:nvCxnSpPr>
            <p:cNvPr id="77" name="Google Shape;2810;p56">
              <a:extLst>
                <a:ext uri="{FF2B5EF4-FFF2-40B4-BE49-F238E27FC236}">
                  <a16:creationId xmlns:a16="http://schemas.microsoft.com/office/drawing/2014/main" id="{6FF22B5C-99F8-4F21-50BF-50A15E64EBD1}"/>
                </a:ext>
              </a:extLst>
            </p:cNvPr>
            <p:cNvCxnSpPr>
              <a:cxnSpLocks/>
            </p:cNvCxnSpPr>
            <p:nvPr/>
          </p:nvCxnSpPr>
          <p:spPr>
            <a:xfrm>
              <a:off x="561233" y="2332112"/>
              <a:ext cx="11051458" cy="0"/>
            </a:xfrm>
            <a:prstGeom prst="straightConnector1">
              <a:avLst/>
            </a:prstGeom>
            <a:noFill/>
            <a:ln w="28575" cap="flat" cmpd="sng">
              <a:solidFill>
                <a:srgbClr val="BFBFBF"/>
              </a:solidFill>
              <a:prstDash val="solid"/>
              <a:miter lim="800000"/>
              <a:headEnd type="none" w="lg" len="lg"/>
              <a:tailEnd type="triangle" w="lg" len="lg"/>
            </a:ln>
          </p:spPr>
        </p:cxnSp>
        <p:sp>
          <p:nvSpPr>
            <p:cNvPr id="78" name="Google Shape;2811;p56">
              <a:extLst>
                <a:ext uri="{FF2B5EF4-FFF2-40B4-BE49-F238E27FC236}">
                  <a16:creationId xmlns:a16="http://schemas.microsoft.com/office/drawing/2014/main" id="{B7B96218-763E-30F3-A449-2F90FAC8FB12}"/>
                </a:ext>
              </a:extLst>
            </p:cNvPr>
            <p:cNvSpPr/>
            <p:nvPr/>
          </p:nvSpPr>
          <p:spPr>
            <a:xfrm>
              <a:off x="1253178" y="2184582"/>
              <a:ext cx="295062" cy="295062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5D337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FFFFFF"/>
                </a:solidFill>
                <a:latin typeface="Montserrat" panose="00000500000000000000" pitchFamily="2" charset="0"/>
                <a:cs typeface="Arial"/>
                <a:sym typeface="Arial"/>
              </a:endParaRPr>
            </a:p>
          </p:txBody>
        </p:sp>
        <p:sp>
          <p:nvSpPr>
            <p:cNvPr id="79" name="Google Shape;2812;p56">
              <a:extLst>
                <a:ext uri="{FF2B5EF4-FFF2-40B4-BE49-F238E27FC236}">
                  <a16:creationId xmlns:a16="http://schemas.microsoft.com/office/drawing/2014/main" id="{16B9DEBA-FF09-7855-294E-5FF47FFBF730}"/>
                </a:ext>
              </a:extLst>
            </p:cNvPr>
            <p:cNvSpPr/>
            <p:nvPr/>
          </p:nvSpPr>
          <p:spPr>
            <a:xfrm>
              <a:off x="3603308" y="2184582"/>
              <a:ext cx="295062" cy="295062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7C51A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FFFFFF"/>
                </a:solidFill>
                <a:latin typeface="Montserrat" panose="00000500000000000000" pitchFamily="2" charset="0"/>
                <a:cs typeface="Arial"/>
                <a:sym typeface="Arial"/>
              </a:endParaRPr>
            </a:p>
          </p:txBody>
        </p:sp>
        <p:sp>
          <p:nvSpPr>
            <p:cNvPr id="80" name="Google Shape;2813;p56">
              <a:extLst>
                <a:ext uri="{FF2B5EF4-FFF2-40B4-BE49-F238E27FC236}">
                  <a16:creationId xmlns:a16="http://schemas.microsoft.com/office/drawing/2014/main" id="{B303B813-EE32-745D-39EF-92599D5EA1DF}"/>
                </a:ext>
              </a:extLst>
            </p:cNvPr>
            <p:cNvSpPr/>
            <p:nvPr/>
          </p:nvSpPr>
          <p:spPr>
            <a:xfrm>
              <a:off x="5942207" y="2184582"/>
              <a:ext cx="295062" cy="295062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2DB5D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FFFFFF"/>
                </a:solidFill>
                <a:latin typeface="Montserrat" panose="00000500000000000000" pitchFamily="2" charset="0"/>
                <a:cs typeface="Arial"/>
                <a:sym typeface="Arial"/>
              </a:endParaRPr>
            </a:p>
          </p:txBody>
        </p:sp>
        <p:sp>
          <p:nvSpPr>
            <p:cNvPr id="81" name="Google Shape;2814;p56">
              <a:extLst>
                <a:ext uri="{FF2B5EF4-FFF2-40B4-BE49-F238E27FC236}">
                  <a16:creationId xmlns:a16="http://schemas.microsoft.com/office/drawing/2014/main" id="{9888B6C3-ABD2-55A3-5B37-AE8104AACA80}"/>
                </a:ext>
              </a:extLst>
            </p:cNvPr>
            <p:cNvSpPr/>
            <p:nvPr/>
          </p:nvSpPr>
          <p:spPr>
            <a:xfrm>
              <a:off x="8278822" y="2184582"/>
              <a:ext cx="295062" cy="295062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21889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FFFFFF"/>
                </a:solidFill>
                <a:latin typeface="Montserrat" panose="00000500000000000000" pitchFamily="2" charset="0"/>
                <a:cs typeface="Arial"/>
                <a:sym typeface="Arial"/>
              </a:endParaRPr>
            </a:p>
          </p:txBody>
        </p:sp>
        <p:sp>
          <p:nvSpPr>
            <p:cNvPr id="82" name="Google Shape;2815;p56">
              <a:extLst>
                <a:ext uri="{FF2B5EF4-FFF2-40B4-BE49-F238E27FC236}">
                  <a16:creationId xmlns:a16="http://schemas.microsoft.com/office/drawing/2014/main" id="{FE5B5451-69BD-CA47-3576-D1B4D4DB1074}"/>
                </a:ext>
              </a:extLst>
            </p:cNvPr>
            <p:cNvSpPr/>
            <p:nvPr/>
          </p:nvSpPr>
          <p:spPr>
            <a:xfrm>
              <a:off x="10620703" y="2184582"/>
              <a:ext cx="295062" cy="295062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rgbClr val="165B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FFFFFF"/>
                </a:solidFill>
                <a:latin typeface="Montserrat" panose="00000500000000000000" pitchFamily="2" charset="0"/>
                <a:cs typeface="Arial"/>
                <a:sym typeface="Arial"/>
              </a:endParaRPr>
            </a:p>
          </p:txBody>
        </p:sp>
        <p:sp>
          <p:nvSpPr>
            <p:cNvPr id="83" name="Google Shape;2816;p56">
              <a:extLst>
                <a:ext uri="{FF2B5EF4-FFF2-40B4-BE49-F238E27FC236}">
                  <a16:creationId xmlns:a16="http://schemas.microsoft.com/office/drawing/2014/main" id="{BCD283FF-49F0-B971-5042-60DF123E08FC}"/>
                </a:ext>
              </a:extLst>
            </p:cNvPr>
            <p:cNvSpPr/>
            <p:nvPr/>
          </p:nvSpPr>
          <p:spPr>
            <a:xfrm>
              <a:off x="1721555" y="2184582"/>
              <a:ext cx="295062" cy="295062"/>
            </a:xfrm>
            <a:prstGeom prst="ellipse">
              <a:avLst/>
            </a:prstGeom>
            <a:solidFill>
              <a:srgbClr val="E7E6E6"/>
            </a:solidFill>
            <a:ln w="2857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FFFFFF"/>
                </a:solidFill>
                <a:latin typeface="Montserrat" panose="00000500000000000000" pitchFamily="2" charset="0"/>
                <a:cs typeface="Arial"/>
                <a:sym typeface="Arial"/>
              </a:endParaRPr>
            </a:p>
          </p:txBody>
        </p:sp>
        <p:sp>
          <p:nvSpPr>
            <p:cNvPr id="84" name="Google Shape;2817;p56">
              <a:extLst>
                <a:ext uri="{FF2B5EF4-FFF2-40B4-BE49-F238E27FC236}">
                  <a16:creationId xmlns:a16="http://schemas.microsoft.com/office/drawing/2014/main" id="{7406B2FF-A3EA-FBAC-16E8-BE7E83BF8B7A}"/>
                </a:ext>
              </a:extLst>
            </p:cNvPr>
            <p:cNvSpPr/>
            <p:nvPr/>
          </p:nvSpPr>
          <p:spPr>
            <a:xfrm>
              <a:off x="2189932" y="2184582"/>
              <a:ext cx="295062" cy="295062"/>
            </a:xfrm>
            <a:prstGeom prst="ellipse">
              <a:avLst/>
            </a:prstGeom>
            <a:solidFill>
              <a:srgbClr val="E7E6E6"/>
            </a:solidFill>
            <a:ln w="2857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FFFFFF"/>
                </a:solidFill>
                <a:latin typeface="Montserrat" panose="00000500000000000000" pitchFamily="2" charset="0"/>
                <a:cs typeface="Arial"/>
                <a:sym typeface="Arial"/>
              </a:endParaRPr>
            </a:p>
          </p:txBody>
        </p:sp>
        <p:sp>
          <p:nvSpPr>
            <p:cNvPr id="85" name="Google Shape;2818;p56">
              <a:extLst>
                <a:ext uri="{FF2B5EF4-FFF2-40B4-BE49-F238E27FC236}">
                  <a16:creationId xmlns:a16="http://schemas.microsoft.com/office/drawing/2014/main" id="{FD32E22C-9CEB-F18C-9BB7-C98FC03C8301}"/>
                </a:ext>
              </a:extLst>
            </p:cNvPr>
            <p:cNvSpPr/>
            <p:nvPr/>
          </p:nvSpPr>
          <p:spPr>
            <a:xfrm>
              <a:off x="3126684" y="2184582"/>
              <a:ext cx="295062" cy="295062"/>
            </a:xfrm>
            <a:prstGeom prst="ellipse">
              <a:avLst/>
            </a:prstGeom>
            <a:solidFill>
              <a:srgbClr val="E7E6E6"/>
            </a:solidFill>
            <a:ln w="2857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FFFFFF"/>
                </a:solidFill>
                <a:latin typeface="Montserrat" panose="00000500000000000000" pitchFamily="2" charset="0"/>
                <a:cs typeface="Arial"/>
                <a:sym typeface="Arial"/>
              </a:endParaRPr>
            </a:p>
          </p:txBody>
        </p:sp>
        <p:sp>
          <p:nvSpPr>
            <p:cNvPr id="86" name="Google Shape;2819;p56">
              <a:extLst>
                <a:ext uri="{FF2B5EF4-FFF2-40B4-BE49-F238E27FC236}">
                  <a16:creationId xmlns:a16="http://schemas.microsoft.com/office/drawing/2014/main" id="{39D8D6FE-D2E5-F132-D2D1-08686F8A2C09}"/>
                </a:ext>
              </a:extLst>
            </p:cNvPr>
            <p:cNvSpPr/>
            <p:nvPr/>
          </p:nvSpPr>
          <p:spPr>
            <a:xfrm>
              <a:off x="2658308" y="2184582"/>
              <a:ext cx="295062" cy="295062"/>
            </a:xfrm>
            <a:prstGeom prst="ellipse">
              <a:avLst/>
            </a:prstGeom>
            <a:solidFill>
              <a:srgbClr val="E7E6E6"/>
            </a:solidFill>
            <a:ln w="2857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FFFFFF"/>
                </a:solidFill>
                <a:latin typeface="Montserrat" panose="00000500000000000000" pitchFamily="2" charset="0"/>
                <a:cs typeface="Arial"/>
                <a:sym typeface="Arial"/>
              </a:endParaRPr>
            </a:p>
          </p:txBody>
        </p:sp>
        <p:sp>
          <p:nvSpPr>
            <p:cNvPr id="87" name="Google Shape;2820;p56">
              <a:extLst>
                <a:ext uri="{FF2B5EF4-FFF2-40B4-BE49-F238E27FC236}">
                  <a16:creationId xmlns:a16="http://schemas.microsoft.com/office/drawing/2014/main" id="{A4224093-49A1-5CD1-5931-A2AF28FDCDD2}"/>
                </a:ext>
              </a:extLst>
            </p:cNvPr>
            <p:cNvSpPr/>
            <p:nvPr/>
          </p:nvSpPr>
          <p:spPr>
            <a:xfrm>
              <a:off x="4063436" y="2184582"/>
              <a:ext cx="295062" cy="295062"/>
            </a:xfrm>
            <a:prstGeom prst="ellipse">
              <a:avLst/>
            </a:prstGeom>
            <a:solidFill>
              <a:srgbClr val="E7E6E6"/>
            </a:solidFill>
            <a:ln w="2857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FFFFFF"/>
                </a:solidFill>
                <a:latin typeface="Montserrat" panose="00000500000000000000" pitchFamily="2" charset="0"/>
                <a:cs typeface="Arial"/>
                <a:sym typeface="Arial"/>
              </a:endParaRPr>
            </a:p>
          </p:txBody>
        </p:sp>
        <p:sp>
          <p:nvSpPr>
            <p:cNvPr id="88" name="Google Shape;2821;p56">
              <a:extLst>
                <a:ext uri="{FF2B5EF4-FFF2-40B4-BE49-F238E27FC236}">
                  <a16:creationId xmlns:a16="http://schemas.microsoft.com/office/drawing/2014/main" id="{8C32D397-E511-7038-3F9D-47EDB05B2C7F}"/>
                </a:ext>
              </a:extLst>
            </p:cNvPr>
            <p:cNvSpPr/>
            <p:nvPr/>
          </p:nvSpPr>
          <p:spPr>
            <a:xfrm>
              <a:off x="4531812" y="2184582"/>
              <a:ext cx="295062" cy="295062"/>
            </a:xfrm>
            <a:prstGeom prst="ellipse">
              <a:avLst/>
            </a:prstGeom>
            <a:solidFill>
              <a:srgbClr val="E7E6E6"/>
            </a:solidFill>
            <a:ln w="2857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FFFFFF"/>
                </a:solidFill>
                <a:latin typeface="Montserrat" panose="00000500000000000000" pitchFamily="2" charset="0"/>
                <a:cs typeface="Arial"/>
                <a:sym typeface="Arial"/>
              </a:endParaRPr>
            </a:p>
          </p:txBody>
        </p:sp>
        <p:sp>
          <p:nvSpPr>
            <p:cNvPr id="89" name="Google Shape;2822;p56">
              <a:extLst>
                <a:ext uri="{FF2B5EF4-FFF2-40B4-BE49-F238E27FC236}">
                  <a16:creationId xmlns:a16="http://schemas.microsoft.com/office/drawing/2014/main" id="{1A3CAF1F-7035-4309-6D8D-8E4876B271B5}"/>
                </a:ext>
              </a:extLst>
            </p:cNvPr>
            <p:cNvSpPr/>
            <p:nvPr/>
          </p:nvSpPr>
          <p:spPr>
            <a:xfrm>
              <a:off x="5468565" y="2184582"/>
              <a:ext cx="295062" cy="295062"/>
            </a:xfrm>
            <a:prstGeom prst="ellipse">
              <a:avLst/>
            </a:prstGeom>
            <a:solidFill>
              <a:srgbClr val="E7E6E6"/>
            </a:solidFill>
            <a:ln w="2857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FFFFFF"/>
                </a:solidFill>
                <a:latin typeface="Montserrat" panose="00000500000000000000" pitchFamily="2" charset="0"/>
                <a:cs typeface="Arial"/>
                <a:sym typeface="Arial"/>
              </a:endParaRPr>
            </a:p>
          </p:txBody>
        </p:sp>
        <p:sp>
          <p:nvSpPr>
            <p:cNvPr id="90" name="Google Shape;2823;p56">
              <a:extLst>
                <a:ext uri="{FF2B5EF4-FFF2-40B4-BE49-F238E27FC236}">
                  <a16:creationId xmlns:a16="http://schemas.microsoft.com/office/drawing/2014/main" id="{809666A3-34D5-355B-847F-CA80D4041A0E}"/>
                </a:ext>
              </a:extLst>
            </p:cNvPr>
            <p:cNvSpPr/>
            <p:nvPr/>
          </p:nvSpPr>
          <p:spPr>
            <a:xfrm>
              <a:off x="5000189" y="2184582"/>
              <a:ext cx="295062" cy="295062"/>
            </a:xfrm>
            <a:prstGeom prst="ellipse">
              <a:avLst/>
            </a:prstGeom>
            <a:solidFill>
              <a:srgbClr val="E7E6E6"/>
            </a:solidFill>
            <a:ln w="2857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FFFFFF"/>
                </a:solidFill>
                <a:latin typeface="Montserrat" panose="00000500000000000000" pitchFamily="2" charset="0"/>
                <a:cs typeface="Arial"/>
                <a:sym typeface="Arial"/>
              </a:endParaRPr>
            </a:p>
          </p:txBody>
        </p:sp>
        <p:sp>
          <p:nvSpPr>
            <p:cNvPr id="91" name="Google Shape;2824;p56">
              <a:extLst>
                <a:ext uri="{FF2B5EF4-FFF2-40B4-BE49-F238E27FC236}">
                  <a16:creationId xmlns:a16="http://schemas.microsoft.com/office/drawing/2014/main" id="{5674CF3F-A596-5289-6131-222A0AD59F01}"/>
                </a:ext>
              </a:extLst>
            </p:cNvPr>
            <p:cNvSpPr/>
            <p:nvPr/>
          </p:nvSpPr>
          <p:spPr>
            <a:xfrm>
              <a:off x="6405317" y="2184582"/>
              <a:ext cx="295062" cy="295062"/>
            </a:xfrm>
            <a:prstGeom prst="ellipse">
              <a:avLst/>
            </a:prstGeom>
            <a:solidFill>
              <a:srgbClr val="E7E6E6"/>
            </a:solidFill>
            <a:ln w="2857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FFFFFF"/>
                </a:solidFill>
                <a:latin typeface="Montserrat" panose="00000500000000000000" pitchFamily="2" charset="0"/>
                <a:cs typeface="Arial"/>
                <a:sym typeface="Arial"/>
              </a:endParaRPr>
            </a:p>
          </p:txBody>
        </p:sp>
        <p:sp>
          <p:nvSpPr>
            <p:cNvPr id="92" name="Google Shape;2825;p56">
              <a:extLst>
                <a:ext uri="{FF2B5EF4-FFF2-40B4-BE49-F238E27FC236}">
                  <a16:creationId xmlns:a16="http://schemas.microsoft.com/office/drawing/2014/main" id="{6D7A0902-FA16-3E26-A0C4-28291199A5B7}"/>
                </a:ext>
              </a:extLst>
            </p:cNvPr>
            <p:cNvSpPr/>
            <p:nvPr/>
          </p:nvSpPr>
          <p:spPr>
            <a:xfrm>
              <a:off x="6873693" y="2184582"/>
              <a:ext cx="295062" cy="295062"/>
            </a:xfrm>
            <a:prstGeom prst="ellipse">
              <a:avLst/>
            </a:prstGeom>
            <a:solidFill>
              <a:srgbClr val="E7E6E6"/>
            </a:solidFill>
            <a:ln w="2857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FFFFFF"/>
                </a:solidFill>
                <a:latin typeface="Montserrat" panose="00000500000000000000" pitchFamily="2" charset="0"/>
                <a:cs typeface="Arial"/>
                <a:sym typeface="Arial"/>
              </a:endParaRPr>
            </a:p>
          </p:txBody>
        </p:sp>
        <p:sp>
          <p:nvSpPr>
            <p:cNvPr id="93" name="Google Shape;2826;p56">
              <a:extLst>
                <a:ext uri="{FF2B5EF4-FFF2-40B4-BE49-F238E27FC236}">
                  <a16:creationId xmlns:a16="http://schemas.microsoft.com/office/drawing/2014/main" id="{F65B45CA-9F0E-87DB-5618-DEA21C6A7271}"/>
                </a:ext>
              </a:extLst>
            </p:cNvPr>
            <p:cNvSpPr/>
            <p:nvPr/>
          </p:nvSpPr>
          <p:spPr>
            <a:xfrm>
              <a:off x="7810446" y="2184582"/>
              <a:ext cx="295062" cy="295062"/>
            </a:xfrm>
            <a:prstGeom prst="ellipse">
              <a:avLst/>
            </a:prstGeom>
            <a:solidFill>
              <a:srgbClr val="E7E6E6"/>
            </a:solidFill>
            <a:ln w="2857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FFFFFF"/>
                </a:solidFill>
                <a:latin typeface="Montserrat" panose="00000500000000000000" pitchFamily="2" charset="0"/>
                <a:cs typeface="Arial"/>
                <a:sym typeface="Arial"/>
              </a:endParaRPr>
            </a:p>
          </p:txBody>
        </p:sp>
        <p:sp>
          <p:nvSpPr>
            <p:cNvPr id="94" name="Google Shape;2827;p56">
              <a:extLst>
                <a:ext uri="{FF2B5EF4-FFF2-40B4-BE49-F238E27FC236}">
                  <a16:creationId xmlns:a16="http://schemas.microsoft.com/office/drawing/2014/main" id="{68D75740-333A-C958-D194-4D85A5A0577D}"/>
                </a:ext>
              </a:extLst>
            </p:cNvPr>
            <p:cNvSpPr/>
            <p:nvPr/>
          </p:nvSpPr>
          <p:spPr>
            <a:xfrm>
              <a:off x="7342069" y="2184582"/>
              <a:ext cx="295062" cy="295062"/>
            </a:xfrm>
            <a:prstGeom prst="ellipse">
              <a:avLst/>
            </a:prstGeom>
            <a:solidFill>
              <a:srgbClr val="E7E6E6"/>
            </a:solidFill>
            <a:ln w="2857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FFFFFF"/>
                </a:solidFill>
                <a:latin typeface="Montserrat" panose="00000500000000000000" pitchFamily="2" charset="0"/>
                <a:cs typeface="Arial"/>
                <a:sym typeface="Arial"/>
              </a:endParaRPr>
            </a:p>
          </p:txBody>
        </p:sp>
        <p:sp>
          <p:nvSpPr>
            <p:cNvPr id="95" name="Google Shape;2828;p56">
              <a:extLst>
                <a:ext uri="{FF2B5EF4-FFF2-40B4-BE49-F238E27FC236}">
                  <a16:creationId xmlns:a16="http://schemas.microsoft.com/office/drawing/2014/main" id="{8C8D9BF2-90AF-D9C0-062E-D2A436F94CD6}"/>
                </a:ext>
              </a:extLst>
            </p:cNvPr>
            <p:cNvSpPr/>
            <p:nvPr/>
          </p:nvSpPr>
          <p:spPr>
            <a:xfrm>
              <a:off x="8747198" y="2184582"/>
              <a:ext cx="295062" cy="295062"/>
            </a:xfrm>
            <a:prstGeom prst="ellipse">
              <a:avLst/>
            </a:prstGeom>
            <a:solidFill>
              <a:srgbClr val="E7E6E6"/>
            </a:solidFill>
            <a:ln w="2857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FFFFFF"/>
                </a:solidFill>
                <a:latin typeface="Montserrat" panose="00000500000000000000" pitchFamily="2" charset="0"/>
                <a:cs typeface="Arial"/>
                <a:sym typeface="Arial"/>
              </a:endParaRPr>
            </a:p>
          </p:txBody>
        </p:sp>
        <p:sp>
          <p:nvSpPr>
            <p:cNvPr id="96" name="Google Shape;2829;p56">
              <a:extLst>
                <a:ext uri="{FF2B5EF4-FFF2-40B4-BE49-F238E27FC236}">
                  <a16:creationId xmlns:a16="http://schemas.microsoft.com/office/drawing/2014/main" id="{95DE2380-2AC8-F8B9-02E0-DE0F48C1F692}"/>
                </a:ext>
              </a:extLst>
            </p:cNvPr>
            <p:cNvSpPr/>
            <p:nvPr/>
          </p:nvSpPr>
          <p:spPr>
            <a:xfrm>
              <a:off x="9215574" y="2184582"/>
              <a:ext cx="295062" cy="295062"/>
            </a:xfrm>
            <a:prstGeom prst="ellipse">
              <a:avLst/>
            </a:prstGeom>
            <a:solidFill>
              <a:srgbClr val="E7E6E6"/>
            </a:solidFill>
            <a:ln w="2857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FFFFFF"/>
                </a:solidFill>
                <a:latin typeface="Montserrat" panose="00000500000000000000" pitchFamily="2" charset="0"/>
                <a:cs typeface="Arial"/>
                <a:sym typeface="Arial"/>
              </a:endParaRPr>
            </a:p>
          </p:txBody>
        </p:sp>
        <p:sp>
          <p:nvSpPr>
            <p:cNvPr id="97" name="Google Shape;2830;p56">
              <a:extLst>
                <a:ext uri="{FF2B5EF4-FFF2-40B4-BE49-F238E27FC236}">
                  <a16:creationId xmlns:a16="http://schemas.microsoft.com/office/drawing/2014/main" id="{67EBBFE1-109E-8EEC-88E4-CF09BD9441FC}"/>
                </a:ext>
              </a:extLst>
            </p:cNvPr>
            <p:cNvSpPr/>
            <p:nvPr/>
          </p:nvSpPr>
          <p:spPr>
            <a:xfrm>
              <a:off x="10152326" y="2184582"/>
              <a:ext cx="295062" cy="295062"/>
            </a:xfrm>
            <a:prstGeom prst="ellipse">
              <a:avLst/>
            </a:prstGeom>
            <a:solidFill>
              <a:srgbClr val="E7E6E6"/>
            </a:solidFill>
            <a:ln w="2857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FFFFFF"/>
                </a:solidFill>
                <a:latin typeface="Montserrat" panose="00000500000000000000" pitchFamily="2" charset="0"/>
                <a:cs typeface="Arial"/>
                <a:sym typeface="Arial"/>
              </a:endParaRPr>
            </a:p>
          </p:txBody>
        </p:sp>
        <p:sp>
          <p:nvSpPr>
            <p:cNvPr id="98" name="Google Shape;2831;p56">
              <a:extLst>
                <a:ext uri="{FF2B5EF4-FFF2-40B4-BE49-F238E27FC236}">
                  <a16:creationId xmlns:a16="http://schemas.microsoft.com/office/drawing/2014/main" id="{75452BC5-4460-E8D2-877B-B251DA11276C}"/>
                </a:ext>
              </a:extLst>
            </p:cNvPr>
            <p:cNvSpPr/>
            <p:nvPr/>
          </p:nvSpPr>
          <p:spPr>
            <a:xfrm>
              <a:off x="9683950" y="2184582"/>
              <a:ext cx="295062" cy="295062"/>
            </a:xfrm>
            <a:prstGeom prst="ellipse">
              <a:avLst/>
            </a:prstGeom>
            <a:solidFill>
              <a:srgbClr val="E7E6E6"/>
            </a:solidFill>
            <a:ln w="2857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FFFFFF"/>
                </a:solidFill>
                <a:latin typeface="Montserrat" panose="00000500000000000000" pitchFamily="2" charset="0"/>
                <a:cs typeface="Arial"/>
                <a:sym typeface="Arial"/>
              </a:endParaRPr>
            </a:p>
          </p:txBody>
        </p:sp>
      </p:grpSp>
      <p:sp>
        <p:nvSpPr>
          <p:cNvPr id="120" name="Google Shape;2832;p56">
            <a:extLst>
              <a:ext uri="{FF2B5EF4-FFF2-40B4-BE49-F238E27FC236}">
                <a16:creationId xmlns:a16="http://schemas.microsoft.com/office/drawing/2014/main" id="{832EED62-76E9-5CD5-2642-4F0447EEBA18}"/>
              </a:ext>
            </a:extLst>
          </p:cNvPr>
          <p:cNvSpPr/>
          <p:nvPr/>
        </p:nvSpPr>
        <p:spPr>
          <a:xfrm>
            <a:off x="484008" y="1585079"/>
            <a:ext cx="1828800" cy="726165"/>
          </a:xfrm>
          <a:prstGeom prst="roundRect">
            <a:avLst>
              <a:gd name="adj" fmla="val 9667"/>
            </a:avLst>
          </a:prstGeom>
          <a:solidFill>
            <a:srgbClr val="5D3379"/>
          </a:solidFill>
          <a:ln w="12700" cap="flat" cmpd="sng">
            <a:solidFill>
              <a:srgbClr val="5D33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100" b="1" dirty="0">
                <a:solidFill>
                  <a:srgbClr val="FFFFFF"/>
                </a:solidFill>
                <a:latin typeface="Montserrat" panose="00000500000000000000" pitchFamily="2" charset="0"/>
              </a:rPr>
              <a:t>Connect dummy MIDB data with Streamlit UI</a:t>
            </a:r>
            <a:endParaRPr lang="en-IN" sz="1100" b="1" kern="0" dirty="0">
              <a:solidFill>
                <a:srgbClr val="FFFFFF"/>
              </a:solidFill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121" name="Google Shape;2833;p56">
            <a:extLst>
              <a:ext uri="{FF2B5EF4-FFF2-40B4-BE49-F238E27FC236}">
                <a16:creationId xmlns:a16="http://schemas.microsoft.com/office/drawing/2014/main" id="{C35292DC-38CF-4EA7-47BC-2047EA5A9CD2}"/>
              </a:ext>
            </a:extLst>
          </p:cNvPr>
          <p:cNvSpPr/>
          <p:nvPr/>
        </p:nvSpPr>
        <p:spPr>
          <a:xfrm>
            <a:off x="2818019" y="1585079"/>
            <a:ext cx="1828800" cy="726165"/>
          </a:xfrm>
          <a:prstGeom prst="roundRect">
            <a:avLst>
              <a:gd name="adj" fmla="val 9667"/>
            </a:avLst>
          </a:prstGeom>
          <a:solidFill>
            <a:srgbClr val="7C51A1"/>
          </a:solidFill>
          <a:ln w="12700" cap="flat" cmpd="sng">
            <a:solidFill>
              <a:srgbClr val="7C51A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100" b="1" kern="0" dirty="0">
                <a:solidFill>
                  <a:srgbClr val="FFFFFF"/>
                </a:solidFill>
                <a:latin typeface="Montserrat" panose="00000500000000000000" pitchFamily="2" charset="0"/>
                <a:cs typeface="Arial"/>
                <a:sym typeface="Arial"/>
              </a:rPr>
              <a:t>Align dependencies and address limitation for seamless integration</a:t>
            </a:r>
            <a:endParaRPr lang="en-US" sz="1100" b="1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22" name="Google Shape;2834;p56">
            <a:extLst>
              <a:ext uri="{FF2B5EF4-FFF2-40B4-BE49-F238E27FC236}">
                <a16:creationId xmlns:a16="http://schemas.microsoft.com/office/drawing/2014/main" id="{2EE92331-9B4F-1C7D-C7D1-28EA61FB7BD1}"/>
              </a:ext>
            </a:extLst>
          </p:cNvPr>
          <p:cNvSpPr/>
          <p:nvPr/>
        </p:nvSpPr>
        <p:spPr>
          <a:xfrm>
            <a:off x="5152030" y="1585079"/>
            <a:ext cx="1828800" cy="726165"/>
          </a:xfrm>
          <a:prstGeom prst="roundRect">
            <a:avLst>
              <a:gd name="adj" fmla="val 9667"/>
            </a:avLst>
          </a:prstGeom>
          <a:solidFill>
            <a:srgbClr val="74CEE2">
              <a:lumMod val="75000"/>
            </a:srgbClr>
          </a:solidFill>
          <a:ln w="12700" cap="flat" cmpd="sng">
            <a:solidFill>
              <a:srgbClr val="2DB5D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Deployment in CSM Workspace</a:t>
            </a:r>
          </a:p>
        </p:txBody>
      </p:sp>
      <p:sp>
        <p:nvSpPr>
          <p:cNvPr id="123" name="Google Shape;2835;p56">
            <a:extLst>
              <a:ext uri="{FF2B5EF4-FFF2-40B4-BE49-F238E27FC236}">
                <a16:creationId xmlns:a16="http://schemas.microsoft.com/office/drawing/2014/main" id="{5B878D01-B345-C39A-AA1B-789D16342817}"/>
              </a:ext>
            </a:extLst>
          </p:cNvPr>
          <p:cNvSpPr/>
          <p:nvPr/>
        </p:nvSpPr>
        <p:spPr>
          <a:xfrm>
            <a:off x="7486041" y="1585079"/>
            <a:ext cx="1828800" cy="726165"/>
          </a:xfrm>
          <a:prstGeom prst="roundRect">
            <a:avLst>
              <a:gd name="adj" fmla="val 9667"/>
            </a:avLst>
          </a:prstGeom>
          <a:solidFill>
            <a:srgbClr val="2DB5D3">
              <a:lumMod val="75000"/>
            </a:srgbClr>
          </a:solidFill>
          <a:ln w="12700" cap="flat" cmpd="sng">
            <a:solidFill>
              <a:srgbClr val="2188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100" b="1" dirty="0">
                <a:solidFill>
                  <a:srgbClr val="FFFFFF"/>
                </a:solidFill>
                <a:latin typeface="Montserrat" panose="00000500000000000000" pitchFamily="2" charset="0"/>
              </a:rPr>
              <a:t>Conduct user testing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124" name="Google Shape;2836;p56">
            <a:extLst>
              <a:ext uri="{FF2B5EF4-FFF2-40B4-BE49-F238E27FC236}">
                <a16:creationId xmlns:a16="http://schemas.microsoft.com/office/drawing/2014/main" id="{D9157DE1-6BFD-DA81-4E00-CF651F275F9C}"/>
              </a:ext>
            </a:extLst>
          </p:cNvPr>
          <p:cNvSpPr/>
          <p:nvPr/>
        </p:nvSpPr>
        <p:spPr>
          <a:xfrm>
            <a:off x="9820050" y="1585079"/>
            <a:ext cx="1828800" cy="726165"/>
          </a:xfrm>
          <a:prstGeom prst="roundRect">
            <a:avLst>
              <a:gd name="adj" fmla="val 9667"/>
            </a:avLst>
          </a:prstGeom>
          <a:solidFill>
            <a:srgbClr val="1E798D">
              <a:lumMod val="75000"/>
            </a:srgbClr>
          </a:solidFill>
          <a:ln w="12700" cap="flat" cmpd="sng">
            <a:solidFill>
              <a:srgbClr val="165B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Additional Features Development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Kick-off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742352F-C472-13D9-D116-B9098BF839CA}"/>
              </a:ext>
            </a:extLst>
          </p:cNvPr>
          <p:cNvSpPr txBox="1"/>
          <p:nvPr/>
        </p:nvSpPr>
        <p:spPr>
          <a:xfrm>
            <a:off x="859698" y="1199479"/>
            <a:ext cx="1097280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B050"/>
                </a:solidFill>
                <a:latin typeface="Montserrat" panose="00000500000000000000" pitchFamily="2" charset="0"/>
              </a:rPr>
              <a:t>Completed</a:t>
            </a: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202586C4-2BF9-F29B-F303-99AF18ABD910}"/>
              </a:ext>
            </a:extLst>
          </p:cNvPr>
          <p:cNvSpPr/>
          <p:nvPr/>
        </p:nvSpPr>
        <p:spPr>
          <a:xfrm>
            <a:off x="484008" y="3965396"/>
            <a:ext cx="11128683" cy="1966774"/>
          </a:xfrm>
          <a:prstGeom prst="rect">
            <a:avLst/>
          </a:prstGeom>
          <a:noFill/>
          <a:ln w="3175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  <a:sym typeface="Arial"/>
            </a:endParaRPr>
          </a:p>
        </p:txBody>
      </p: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9DED04C8-CE6B-75B4-E1F1-5F816F10533E}"/>
              </a:ext>
            </a:extLst>
          </p:cNvPr>
          <p:cNvGrpSpPr/>
          <p:nvPr/>
        </p:nvGrpSpPr>
        <p:grpSpPr>
          <a:xfrm>
            <a:off x="3075568" y="3747709"/>
            <a:ext cx="5760375" cy="410961"/>
            <a:chOff x="3075568" y="3747709"/>
            <a:chExt cx="5760375" cy="410961"/>
          </a:xfrm>
        </p:grpSpPr>
        <p:sp>
          <p:nvSpPr>
            <p:cNvPr id="366" name="Rectangle: Rounded Corners 365">
              <a:extLst>
                <a:ext uri="{FF2B5EF4-FFF2-40B4-BE49-F238E27FC236}">
                  <a16:creationId xmlns:a16="http://schemas.microsoft.com/office/drawing/2014/main" id="{22B40705-C495-9DE3-66F5-99C7333BF00A}"/>
                </a:ext>
              </a:extLst>
            </p:cNvPr>
            <p:cNvSpPr/>
            <p:nvPr/>
          </p:nvSpPr>
          <p:spPr>
            <a:xfrm rot="10800000" flipV="1">
              <a:off x="3075568" y="3747709"/>
              <a:ext cx="5760375" cy="410961"/>
            </a:xfrm>
            <a:prstGeom prst="roundRect">
              <a:avLst>
                <a:gd name="adj" fmla="val 50000"/>
              </a:avLst>
            </a:prstGeom>
            <a:solidFill>
              <a:srgbClr val="1E798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1400" b="1" kern="0" dirty="0">
                  <a:solidFill>
                    <a:srgbClr val="FFFFFF"/>
                  </a:solidFill>
                  <a:latin typeface="Montserrat"/>
                  <a:sym typeface="Arial"/>
                </a:rPr>
                <a:t>Dependencies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F6700792-7FEF-DD63-0941-9E4C5EFACA36}"/>
                </a:ext>
              </a:extLst>
            </p:cNvPr>
            <p:cNvGrpSpPr/>
            <p:nvPr/>
          </p:nvGrpSpPr>
          <p:grpSpPr>
            <a:xfrm>
              <a:off x="3267321" y="3910258"/>
              <a:ext cx="5376866" cy="85864"/>
              <a:chOff x="5233055" y="1458392"/>
              <a:chExt cx="5377566" cy="85875"/>
            </a:xfrm>
          </p:grpSpPr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49F9E33C-808B-D685-25A2-93F6753148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33055" y="1458392"/>
                <a:ext cx="82307" cy="82307"/>
              </a:xfrm>
              <a:prstGeom prst="ellipse">
                <a:avLst/>
              </a:prstGeom>
              <a:gradFill>
                <a:gsLst>
                  <a:gs pos="50000">
                    <a:srgbClr val="FFFFFF"/>
                  </a:gs>
                  <a:gs pos="0">
                    <a:srgbClr val="FFFFFF">
                      <a:lumMod val="7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0800000" scaled="1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13CC7A56-2705-0988-2680-86B5E3599C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4746" y="1458392"/>
                <a:ext cx="85875" cy="85875"/>
              </a:xfrm>
              <a:prstGeom prst="ellipse">
                <a:avLst/>
              </a:prstGeom>
              <a:gradFill>
                <a:gsLst>
                  <a:gs pos="50000">
                    <a:srgbClr val="FFFFFF"/>
                  </a:gs>
                  <a:gs pos="0">
                    <a:srgbClr val="FFFFFF">
                      <a:lumMod val="7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0800000" scaled="1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372" name="TextBox 371">
            <a:extLst>
              <a:ext uri="{FF2B5EF4-FFF2-40B4-BE49-F238E27FC236}">
                <a16:creationId xmlns:a16="http://schemas.microsoft.com/office/drawing/2014/main" id="{A045089A-6296-AA35-AAB6-76DEEA72CA36}"/>
              </a:ext>
            </a:extLst>
          </p:cNvPr>
          <p:cNvSpPr txBox="1"/>
          <p:nvPr/>
        </p:nvSpPr>
        <p:spPr>
          <a:xfrm>
            <a:off x="910257" y="4322044"/>
            <a:ext cx="2693051" cy="1469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300"/>
              </a:spcAft>
              <a:buClr>
                <a:srgbClr val="000000"/>
              </a:buClr>
              <a:buFont typeface="Arial"/>
              <a:buNone/>
            </a:pPr>
            <a:r>
              <a:rPr lang="en-US" sz="1200" b="1" u="sng" kern="0" dirty="0">
                <a:solidFill>
                  <a:srgbClr val="000000"/>
                </a:solidFill>
                <a:latin typeface="Montserrat"/>
                <a:cs typeface="Arial"/>
                <a:sym typeface="Arial"/>
              </a:rPr>
              <a:t>Technical</a:t>
            </a:r>
          </a:p>
          <a:p>
            <a:pPr marL="171450" indent="-171450">
              <a:spcBef>
                <a:spcPts val="6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sz="1200" kern="0" dirty="0">
                <a:solidFill>
                  <a:srgbClr val="000000"/>
                </a:solidFill>
                <a:latin typeface="Montserrat"/>
                <a:cs typeface="Arial"/>
                <a:sym typeface="Arial"/>
              </a:rPr>
              <a:t>Azure OpenAI / AWS Bedrocks</a:t>
            </a:r>
          </a:p>
          <a:p>
            <a:pPr marL="171450" indent="-171450"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latin typeface="Montserrat"/>
              </a:rPr>
              <a:t>Autogen Agents</a:t>
            </a:r>
          </a:p>
          <a:p>
            <a:pPr marL="171450" indent="-171450"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latin typeface="Montserrat"/>
              </a:rPr>
              <a:t>Redshift</a:t>
            </a:r>
          </a:p>
          <a:p>
            <a:pPr marL="171450" indent="-171450"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sz="1200" dirty="0">
                <a:latin typeface="Montserrat"/>
              </a:rPr>
              <a:t>AWS Deployment Resource</a:t>
            </a:r>
          </a:p>
          <a:p>
            <a:pPr marL="171450" indent="-171450"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sz="1200" kern="0" dirty="0">
                <a:solidFill>
                  <a:srgbClr val="000000"/>
                </a:solidFill>
                <a:latin typeface="Montserrat"/>
                <a:cs typeface="Arial"/>
                <a:sym typeface="Arial"/>
              </a:rPr>
              <a:t>Git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DC2BEAE6-B3A2-3897-C12A-AD59951B03EE}"/>
              </a:ext>
            </a:extLst>
          </p:cNvPr>
          <p:cNvSpPr txBox="1"/>
          <p:nvPr/>
        </p:nvSpPr>
        <p:spPr>
          <a:xfrm>
            <a:off x="4740810" y="4322044"/>
            <a:ext cx="2635629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300"/>
              </a:spcAft>
              <a:buClr>
                <a:srgbClr val="000000"/>
              </a:buClr>
              <a:buFont typeface="Arial"/>
              <a:buNone/>
            </a:pPr>
            <a:r>
              <a:rPr lang="en-US" sz="1200" b="1" u="sng" kern="0" dirty="0">
                <a:solidFill>
                  <a:srgbClr val="000000"/>
                </a:solidFill>
                <a:latin typeface="Montserrat"/>
                <a:cs typeface="Arial"/>
                <a:sym typeface="Arial"/>
              </a:rPr>
              <a:t>Business</a:t>
            </a:r>
          </a:p>
          <a:p>
            <a:pPr marL="171450" indent="-171450">
              <a:spcBef>
                <a:spcPts val="600"/>
              </a:spcBef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sz="1200" kern="0" dirty="0">
                <a:solidFill>
                  <a:srgbClr val="000000"/>
                </a:solidFill>
                <a:latin typeface="Montserrat"/>
                <a:cs typeface="Arial"/>
                <a:sym typeface="Arial"/>
              </a:rPr>
              <a:t>Point of Contact details for business sign-off </a:t>
            </a:r>
          </a:p>
          <a:p>
            <a:pPr marL="171450" indent="-171450"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sz="1200" kern="0" dirty="0">
                <a:solidFill>
                  <a:srgbClr val="000000"/>
                </a:solidFill>
                <a:latin typeface="Montserrat"/>
                <a:cs typeface="Arial"/>
                <a:sym typeface="Arial"/>
              </a:rPr>
              <a:t>Timely feedback </a:t>
            </a:r>
          </a:p>
          <a:p>
            <a:pPr marL="171450" indent="-171450"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sz="1200" kern="0" dirty="0">
                <a:solidFill>
                  <a:srgbClr val="000000"/>
                </a:solidFill>
                <a:latin typeface="Montserrat"/>
                <a:cs typeface="Arial"/>
                <a:sym typeface="Arial"/>
              </a:rPr>
              <a:t>Partner with the team in Bot Adoption discussions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3605CFBC-7A69-9286-69E3-256595428C62}"/>
              </a:ext>
            </a:extLst>
          </p:cNvPr>
          <p:cNvSpPr txBox="1"/>
          <p:nvPr/>
        </p:nvSpPr>
        <p:spPr>
          <a:xfrm>
            <a:off x="8571363" y="4322044"/>
            <a:ext cx="263562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300"/>
              </a:spcAft>
              <a:buClr>
                <a:srgbClr val="000000"/>
              </a:buClr>
              <a:buFont typeface="Arial"/>
              <a:buNone/>
            </a:pPr>
            <a:r>
              <a:rPr lang="en-US" sz="1200" b="1" u="sng" kern="0" dirty="0">
                <a:solidFill>
                  <a:srgbClr val="000000"/>
                </a:solidFill>
                <a:latin typeface="Montserrat"/>
                <a:cs typeface="Arial"/>
                <a:sym typeface="Arial"/>
              </a:rPr>
              <a:t>Funding</a:t>
            </a:r>
          </a:p>
          <a:p>
            <a:pPr marL="171450" indent="-171450">
              <a:spcAft>
                <a:spcPts val="30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sz="1200" kern="0" dirty="0">
                <a:solidFill>
                  <a:srgbClr val="000000"/>
                </a:solidFill>
                <a:latin typeface="Montserrat"/>
                <a:cs typeface="Arial"/>
                <a:sym typeface="Arial"/>
              </a:rPr>
              <a:t> </a:t>
            </a: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1C5D981E-D012-C654-E6E8-868EA8EE3377}"/>
              </a:ext>
            </a:extLst>
          </p:cNvPr>
          <p:cNvCxnSpPr>
            <a:cxnSpLocks/>
          </p:cNvCxnSpPr>
          <p:nvPr/>
        </p:nvCxnSpPr>
        <p:spPr>
          <a:xfrm>
            <a:off x="7973901" y="4363168"/>
            <a:ext cx="0" cy="1280160"/>
          </a:xfrm>
          <a:prstGeom prst="line">
            <a:avLst/>
          </a:prstGeom>
          <a:noFill/>
          <a:ln w="317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42A4B860-05E3-8224-40B7-8FFEF5338C7B}"/>
              </a:ext>
            </a:extLst>
          </p:cNvPr>
          <p:cNvCxnSpPr>
            <a:cxnSpLocks/>
          </p:cNvCxnSpPr>
          <p:nvPr/>
        </p:nvCxnSpPr>
        <p:spPr>
          <a:xfrm>
            <a:off x="4143348" y="4363168"/>
            <a:ext cx="0" cy="1280160"/>
          </a:xfrm>
          <a:prstGeom prst="line">
            <a:avLst/>
          </a:prstGeom>
          <a:noFill/>
          <a:ln w="317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121938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C5E6D0-F266-261C-9ACD-2415B7B1F88A}"/>
              </a:ext>
            </a:extLst>
          </p:cNvPr>
          <p:cNvSpPr txBox="1"/>
          <p:nvPr/>
        </p:nvSpPr>
        <p:spPr>
          <a:xfrm>
            <a:off x="821492" y="2621953"/>
            <a:ext cx="44871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spc="40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Thank </a:t>
            </a:r>
          </a:p>
          <a:p>
            <a:pPr>
              <a:lnSpc>
                <a:spcPct val="100000"/>
              </a:lnSpc>
            </a:pPr>
            <a:r>
              <a:rPr lang="en-US" sz="6600" b="1" spc="400" baseline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You!</a:t>
            </a:r>
            <a:endParaRPr lang="en-IN" sz="6600" b="1" spc="400" baseline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897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68BDE1-4C26-16F7-FD4D-E28B95471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B05E4-74CA-B089-63D9-61912C9D4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435" y="211638"/>
            <a:ext cx="9425085" cy="624385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1F7F11-32AC-DBF5-A8AC-BD2E81200723}"/>
              </a:ext>
            </a:extLst>
          </p:cNvPr>
          <p:cNvGrpSpPr/>
          <p:nvPr/>
        </p:nvGrpSpPr>
        <p:grpSpPr>
          <a:xfrm>
            <a:off x="144651" y="6484589"/>
            <a:ext cx="296758" cy="296758"/>
            <a:chOff x="11741565" y="112818"/>
            <a:chExt cx="296758" cy="296758"/>
          </a:xfrm>
        </p:grpSpPr>
        <p:sp>
          <p:nvSpPr>
            <p:cNvPr id="4" name="Oval 3">
              <a:hlinkClick r:id="rId2" action="ppaction://hlinksldjump"/>
              <a:extLst>
                <a:ext uri="{FF2B5EF4-FFF2-40B4-BE49-F238E27FC236}">
                  <a16:creationId xmlns:a16="http://schemas.microsoft.com/office/drawing/2014/main" id="{68461D66-575C-DBAF-B435-3DD2E402601C}"/>
                </a:ext>
              </a:extLst>
            </p:cNvPr>
            <p:cNvSpPr/>
            <p:nvPr/>
          </p:nvSpPr>
          <p:spPr>
            <a:xfrm>
              <a:off x="11741565" y="112818"/>
              <a:ext cx="296758" cy="2967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>
                <a:buClr>
                  <a:srgbClr val="000000"/>
                </a:buClr>
              </a:pPr>
              <a:endParaRPr lang="en-US" sz="1867" kern="0">
                <a:solidFill>
                  <a:schemeClr val="tx1"/>
                </a:solidFill>
                <a:latin typeface="Arial" panose="020B0604020202020204" pitchFamily="34" charset="0"/>
                <a:sym typeface="Arial"/>
              </a:endParaRPr>
            </a:p>
          </p:txBody>
        </p:sp>
        <p:pic>
          <p:nvPicPr>
            <p:cNvPr id="5" name="Graphic 119" descr="Home">
              <a:hlinkClick r:id="rId2" action="ppaction://hlinksldjump"/>
              <a:extLst>
                <a:ext uri="{FF2B5EF4-FFF2-40B4-BE49-F238E27FC236}">
                  <a16:creationId xmlns:a16="http://schemas.microsoft.com/office/drawing/2014/main" id="{874B93C2-9383-5F46-19A3-21B1BC64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71752" y="143005"/>
              <a:ext cx="236385" cy="236385"/>
            </a:xfrm>
            <a:prstGeom prst="rect">
              <a:avLst/>
            </a:prstGeom>
          </p:spPr>
        </p:pic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C10E331-7FDC-8F4E-9495-1B45C314D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811261"/>
              </p:ext>
            </p:extLst>
          </p:nvPr>
        </p:nvGraphicFramePr>
        <p:xfrm>
          <a:off x="411223" y="866210"/>
          <a:ext cx="11475977" cy="51241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9461">
                  <a:extLst>
                    <a:ext uri="{9D8B030D-6E8A-4147-A177-3AD203B41FA5}">
                      <a16:colId xmlns:a16="http://schemas.microsoft.com/office/drawing/2014/main" val="699587952"/>
                    </a:ext>
                  </a:extLst>
                </a:gridCol>
                <a:gridCol w="4853537">
                  <a:extLst>
                    <a:ext uri="{9D8B030D-6E8A-4147-A177-3AD203B41FA5}">
                      <a16:colId xmlns:a16="http://schemas.microsoft.com/office/drawing/2014/main" val="3165763930"/>
                    </a:ext>
                  </a:extLst>
                </a:gridCol>
                <a:gridCol w="4922979">
                  <a:extLst>
                    <a:ext uri="{9D8B030D-6E8A-4147-A177-3AD203B41FA5}">
                      <a16:colId xmlns:a16="http://schemas.microsoft.com/office/drawing/2014/main" val="499560896"/>
                    </a:ext>
                  </a:extLst>
                </a:gridCol>
              </a:tblGrid>
              <a:tr h="5951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ASPECT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5" marR="8365" marT="83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LIMITATION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5" marR="8365" marT="836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How to Address the Limitation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5" marR="8365" marT="8365" marB="0" anchor="b"/>
                </a:tc>
                <a:extLst>
                  <a:ext uri="{0D108BD9-81ED-4DB2-BD59-A6C34878D82A}">
                    <a16:rowId xmlns:a16="http://schemas.microsoft.com/office/drawing/2014/main" val="2459229748"/>
                  </a:ext>
                </a:extLst>
              </a:tr>
              <a:tr h="1086954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FILTER VALUES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5" marR="8365" marT="836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Values with special characters must match with the original data exactly; for example, omitting the "-" in "Action-Adventure" may lead to inaccurate results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5" marR="8365" marT="836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Normalize lookup values (using a tool to check relevant unique values from respective columns) to match the original data format, preserving special characters, and apply lexical search to return the top 15 relevant results.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5" marR="8365" marT="8365" marB="0"/>
                </a:tc>
                <a:extLst>
                  <a:ext uri="{0D108BD9-81ED-4DB2-BD59-A6C34878D82A}">
                    <a16:rowId xmlns:a16="http://schemas.microsoft.com/office/drawing/2014/main" val="1670192784"/>
                  </a:ext>
                </a:extLst>
              </a:tr>
              <a:tr h="905794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COMPLEXITY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5" marR="8365" marT="836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The tool supports basic to intermediate queries; high-complexity queries are yet to be tested.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5" marR="8365" marT="836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Incorporate AI search and Feedback to find similarities with previously asked queries (using results cache) and enhance handling of complex queries by adding relevant few-shot examples based on the search.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5" marR="8365" marT="8365" marB="0"/>
                </a:tc>
                <a:extLst>
                  <a:ext uri="{0D108BD9-81ED-4DB2-BD59-A6C34878D82A}">
                    <a16:rowId xmlns:a16="http://schemas.microsoft.com/office/drawing/2014/main" val="1623062274"/>
                  </a:ext>
                </a:extLst>
              </a:tr>
              <a:tr h="905794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 UI PERFORMANCE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5" marR="8365" marT="836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The application is deployed on Streamlit Cloud's free tier, leading to occasional terminations and a less responsive UI.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5" marR="8365" marT="836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 Build the frontend in React and native language for improved UI responsiveness, customization, and optimized performance, reducing dependency on Streamlit.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5" marR="8365" marT="8365" marB="0"/>
                </a:tc>
                <a:extLst>
                  <a:ext uri="{0D108BD9-81ED-4DB2-BD59-A6C34878D82A}">
                    <a16:rowId xmlns:a16="http://schemas.microsoft.com/office/drawing/2014/main" val="846274668"/>
                  </a:ext>
                </a:extLst>
              </a:tr>
              <a:tr h="72463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RUNTIME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5" marR="8365" marT="836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The in-memory SQLite database increases latency and is computationally expensive.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5" marR="8365" marT="836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Replace the in-memory SQLite database with cloud database services to optimize query engine performance and reduce latency and computational cost.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5" marR="8365" marT="8365" marB="0"/>
                </a:tc>
                <a:extLst>
                  <a:ext uri="{0D108BD9-81ED-4DB2-BD59-A6C34878D82A}">
                    <a16:rowId xmlns:a16="http://schemas.microsoft.com/office/drawing/2014/main" val="2340376236"/>
                  </a:ext>
                </a:extLst>
              </a:tr>
              <a:tr h="905794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Scalability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5" marR="8365" marT="836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Streamlit is not well-suited for scalability in production environments. For better scalability, consider using frameworks like </a:t>
                      </a:r>
                      <a:r>
                        <a:rPr lang="en-US" sz="1000" u="none" strike="noStrike" dirty="0" err="1">
                          <a:effectLst/>
                        </a:rPr>
                        <a:t>FastAPI</a:t>
                      </a:r>
                      <a:r>
                        <a:rPr lang="en-US" sz="1000" u="none" strike="noStrike" dirty="0">
                          <a:effectLst/>
                        </a:rPr>
                        <a:t>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5" marR="8365" marT="836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Improve scalability by using </a:t>
                      </a:r>
                      <a:r>
                        <a:rPr lang="en-US" sz="1000" u="none" strike="noStrike" dirty="0" err="1">
                          <a:effectLst/>
                        </a:rPr>
                        <a:t>FastAPI</a:t>
                      </a:r>
                      <a:r>
                        <a:rPr lang="en-US" sz="1000" u="none" strike="noStrike" dirty="0">
                          <a:effectLst/>
                        </a:rPr>
                        <a:t> for asynchronous processing, deploying with Docker and Kubernetes for horizontal scaling, and implementing caching and API gateways for load management.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5" marR="8365" marT="8365" marB="0"/>
                </a:tc>
                <a:extLst>
                  <a:ext uri="{0D108BD9-81ED-4DB2-BD59-A6C34878D82A}">
                    <a16:rowId xmlns:a16="http://schemas.microsoft.com/office/drawing/2014/main" val="1004615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0603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B4489D7-AC65-3966-5F6E-FF1A77E03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A046-4986-9B4B-0748-B541BEAB5A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Quin Roadmap for WB (CPM)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7416D7D-2FB7-033F-73AF-FDDD37C85D76}"/>
              </a:ext>
            </a:extLst>
          </p:cNvPr>
          <p:cNvGrpSpPr/>
          <p:nvPr/>
        </p:nvGrpSpPr>
        <p:grpSpPr>
          <a:xfrm>
            <a:off x="144651" y="6484589"/>
            <a:ext cx="296758" cy="296758"/>
            <a:chOff x="11741565" y="112818"/>
            <a:chExt cx="296758" cy="296758"/>
          </a:xfrm>
        </p:grpSpPr>
        <p:sp>
          <p:nvSpPr>
            <p:cNvPr id="4" name="Oval 3">
              <a:hlinkClick r:id="rId2" action="ppaction://hlinksldjump"/>
              <a:extLst>
                <a:ext uri="{FF2B5EF4-FFF2-40B4-BE49-F238E27FC236}">
                  <a16:creationId xmlns:a16="http://schemas.microsoft.com/office/drawing/2014/main" id="{2DE47EE0-5CE8-CBC2-9CDB-CFF94DAEF7D0}"/>
                </a:ext>
              </a:extLst>
            </p:cNvPr>
            <p:cNvSpPr/>
            <p:nvPr/>
          </p:nvSpPr>
          <p:spPr>
            <a:xfrm>
              <a:off x="11741565" y="112818"/>
              <a:ext cx="296758" cy="2967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>
                <a:buClr>
                  <a:srgbClr val="000000"/>
                </a:buClr>
              </a:pPr>
              <a:endParaRPr lang="en-US" sz="1867" kern="0">
                <a:solidFill>
                  <a:schemeClr val="tx1"/>
                </a:solidFill>
                <a:latin typeface="Arial" panose="020B0604020202020204" pitchFamily="34" charset="0"/>
                <a:sym typeface="Arial"/>
              </a:endParaRPr>
            </a:p>
          </p:txBody>
        </p:sp>
        <p:pic>
          <p:nvPicPr>
            <p:cNvPr id="5" name="Graphic 119" descr="Home">
              <a:hlinkClick r:id="rId2" action="ppaction://hlinksldjump"/>
              <a:extLst>
                <a:ext uri="{FF2B5EF4-FFF2-40B4-BE49-F238E27FC236}">
                  <a16:creationId xmlns:a16="http://schemas.microsoft.com/office/drawing/2014/main" id="{C668FF65-F9F6-22D4-F338-4AC6C3C61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71752" y="143005"/>
              <a:ext cx="236385" cy="236385"/>
            </a:xfrm>
            <a:prstGeom prst="rect">
              <a:avLst/>
            </a:prstGeom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338867-933C-EEE4-F3C1-4CBB41082496}"/>
              </a:ext>
            </a:extLst>
          </p:cNvPr>
          <p:cNvSpPr/>
          <p:nvPr/>
        </p:nvSpPr>
        <p:spPr>
          <a:xfrm>
            <a:off x="472440" y="5666509"/>
            <a:ext cx="11247120" cy="437322"/>
          </a:xfrm>
          <a:prstGeom prst="roundRect">
            <a:avLst>
              <a:gd name="adj" fmla="val 6322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defTabSz="914218">
              <a:spcAft>
                <a:spcPts val="400"/>
              </a:spcAft>
              <a:defRPr/>
            </a:pPr>
            <a:r>
              <a:rPr lang="en-US" sz="1100" b="1" u="sng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Note:</a:t>
            </a:r>
            <a:r>
              <a:rPr lang="en-US" sz="1100" b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*Placeholder</a:t>
            </a:r>
            <a:endParaRPr lang="en-US" sz="1200">
              <a:solidFill>
                <a:schemeClr val="tx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B3537D-16BD-98DA-D0DB-1D15879C6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048728"/>
              </p:ext>
            </p:extLst>
          </p:nvPr>
        </p:nvGraphicFramePr>
        <p:xfrm>
          <a:off x="472440" y="1028700"/>
          <a:ext cx="11247120" cy="439248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079724">
                  <a:extLst>
                    <a:ext uri="{9D8B030D-6E8A-4147-A177-3AD203B41FA5}">
                      <a16:colId xmlns:a16="http://schemas.microsoft.com/office/drawing/2014/main" val="3435591911"/>
                    </a:ext>
                  </a:extLst>
                </a:gridCol>
                <a:gridCol w="2789286">
                  <a:extLst>
                    <a:ext uri="{9D8B030D-6E8A-4147-A177-3AD203B41FA5}">
                      <a16:colId xmlns:a16="http://schemas.microsoft.com/office/drawing/2014/main" val="2765271694"/>
                    </a:ext>
                  </a:extLst>
                </a:gridCol>
                <a:gridCol w="2789286">
                  <a:extLst>
                    <a:ext uri="{9D8B030D-6E8A-4147-A177-3AD203B41FA5}">
                      <a16:colId xmlns:a16="http://schemas.microsoft.com/office/drawing/2014/main" val="2064124549"/>
                    </a:ext>
                  </a:extLst>
                </a:gridCol>
                <a:gridCol w="1529608">
                  <a:extLst>
                    <a:ext uri="{9D8B030D-6E8A-4147-A177-3AD203B41FA5}">
                      <a16:colId xmlns:a16="http://schemas.microsoft.com/office/drawing/2014/main" val="3692854167"/>
                    </a:ext>
                  </a:extLst>
                </a:gridCol>
                <a:gridCol w="1529608">
                  <a:extLst>
                    <a:ext uri="{9D8B030D-6E8A-4147-A177-3AD203B41FA5}">
                      <a16:colId xmlns:a16="http://schemas.microsoft.com/office/drawing/2014/main" val="1159659409"/>
                    </a:ext>
                  </a:extLst>
                </a:gridCol>
                <a:gridCol w="1529608">
                  <a:extLst>
                    <a:ext uri="{9D8B030D-6E8A-4147-A177-3AD203B41FA5}">
                      <a16:colId xmlns:a16="http://schemas.microsoft.com/office/drawing/2014/main" val="4293609321"/>
                    </a:ext>
                  </a:extLst>
                </a:gridCol>
              </a:tblGrid>
              <a:tr h="5944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PHASES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MILESTONE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DELIVERABLES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LIMITATIONS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TENTATIVE TIMELINE ESTIMATE (DAYS)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# RESOURCES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796586"/>
                  </a:ext>
                </a:extLst>
              </a:tr>
              <a:tr h="295148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Phase 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Quin based on MIDB csv sample dataset (simpler queries)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 Prepration - selection of dataset with desired granuality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marL="171450" indent="-171450" algn="l" rtl="0" fontAlgn="ctr">
                        <a:buFontTx/>
                        <a:buChar char="-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High Latency</a:t>
                      </a:r>
                    </a:p>
                    <a:p>
                      <a:pPr marL="171450" indent="-171450" algn="l" rtl="0" fontAlgn="ctr">
                        <a:buFontTx/>
                        <a:buChar char="-"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Streamlit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App – can terminate on its own</a:t>
                      </a:r>
                    </a:p>
                    <a:p>
                      <a:pPr marL="171450" indent="-171450" algn="l" rtl="0" fontAlgn="ctr">
                        <a:buFontTx/>
                        <a:buChar char="-"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 Security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888095"/>
                  </a:ext>
                </a:extLst>
              </a:tr>
              <a:tr h="3032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 Preparation - Sample queries with desired complexity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840681"/>
                  </a:ext>
                </a:extLst>
              </a:tr>
              <a:tr h="4482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 Integration - Integration of the dataset in Quin backend model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884221"/>
                  </a:ext>
                </a:extLst>
              </a:tr>
              <a:tr h="3219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 Integration - Prompt engineering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003342"/>
                  </a:ext>
                </a:extLst>
              </a:tr>
              <a:tr h="3219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Testing - Query and insights 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499154"/>
                  </a:ext>
                </a:extLst>
              </a:tr>
              <a:tr h="2737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Front end development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fontAlgn="ct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1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eaLnBrk="1" fontAlgn="ct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1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6925963"/>
                  </a:ext>
                </a:extLst>
              </a:tr>
              <a:tr h="3219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User testing &amp; Documentation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fontAlgn="ct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1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eaLnBrk="1" fontAlgn="ct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1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655467"/>
                  </a:ext>
                </a:extLst>
              </a:tr>
              <a:tr h="1950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Optimization &amp; Refinement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eaLnBrk="1" fontAlgn="ct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1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eaLnBrk="1" fontAlgn="ct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100" b="0" i="0" u="none" strike="noStrike" cap="non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057627"/>
                  </a:ext>
                </a:extLst>
              </a:tr>
              <a:tr h="273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Phase 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Quin deployed on Redshift – MIDB DB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 Access to Redshift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405386"/>
                  </a:ext>
                </a:extLst>
              </a:tr>
              <a:tr h="2972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Phase 3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Multiple datasets connectivity in Quin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87006"/>
                  </a:ext>
                </a:extLst>
              </a:tr>
              <a:tr h="3829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Phase 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Integration of Quin tool with the current infrastructure set up of client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07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460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A6AE340-8D96-ABC7-6B42-2824A4E1A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C3B24-6D6D-4FB8-0F56-59744E634F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User Story Flow 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1AC6C9-FFBA-64DF-41CD-C6FF7D2A39AC}"/>
              </a:ext>
            </a:extLst>
          </p:cNvPr>
          <p:cNvGrpSpPr/>
          <p:nvPr/>
        </p:nvGrpSpPr>
        <p:grpSpPr>
          <a:xfrm>
            <a:off x="144651" y="6484589"/>
            <a:ext cx="296758" cy="296758"/>
            <a:chOff x="11741565" y="112818"/>
            <a:chExt cx="296758" cy="296758"/>
          </a:xfrm>
        </p:grpSpPr>
        <p:sp>
          <p:nvSpPr>
            <p:cNvPr id="4" name="Oval 3">
              <a:hlinkClick r:id="rId2" action="ppaction://hlinksldjump"/>
              <a:extLst>
                <a:ext uri="{FF2B5EF4-FFF2-40B4-BE49-F238E27FC236}">
                  <a16:creationId xmlns:a16="http://schemas.microsoft.com/office/drawing/2014/main" id="{6005AB42-F0FF-BD0F-5906-AF8B51A03EF6}"/>
                </a:ext>
              </a:extLst>
            </p:cNvPr>
            <p:cNvSpPr/>
            <p:nvPr/>
          </p:nvSpPr>
          <p:spPr>
            <a:xfrm>
              <a:off x="11741565" y="112818"/>
              <a:ext cx="296758" cy="2967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>
                <a:buClr>
                  <a:srgbClr val="000000"/>
                </a:buClr>
              </a:pPr>
              <a:endParaRPr lang="en-US" sz="1867" kern="0">
                <a:solidFill>
                  <a:schemeClr val="tx1"/>
                </a:solidFill>
                <a:latin typeface="Arial" panose="020B0604020202020204" pitchFamily="34" charset="0"/>
                <a:sym typeface="Arial"/>
              </a:endParaRPr>
            </a:p>
          </p:txBody>
        </p:sp>
        <p:pic>
          <p:nvPicPr>
            <p:cNvPr id="5" name="Graphic 119" descr="Home">
              <a:hlinkClick r:id="rId2" action="ppaction://hlinksldjump"/>
              <a:extLst>
                <a:ext uri="{FF2B5EF4-FFF2-40B4-BE49-F238E27FC236}">
                  <a16:creationId xmlns:a16="http://schemas.microsoft.com/office/drawing/2014/main" id="{42423CAF-C83B-0036-4B17-38BB9EB7A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71752" y="143005"/>
              <a:ext cx="236385" cy="236385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B097F43-53D4-B7E5-0A3E-C5526C38196F}"/>
              </a:ext>
            </a:extLst>
          </p:cNvPr>
          <p:cNvSpPr/>
          <p:nvPr/>
        </p:nvSpPr>
        <p:spPr>
          <a:xfrm>
            <a:off x="347002" y="3299791"/>
            <a:ext cx="4704467" cy="273158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OUTPUT</a:t>
            </a:r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72C684-D066-FA2F-BB4E-874DBFFD9B69}"/>
              </a:ext>
            </a:extLst>
          </p:cNvPr>
          <p:cNvSpPr/>
          <p:nvPr/>
        </p:nvSpPr>
        <p:spPr>
          <a:xfrm>
            <a:off x="5420796" y="3849340"/>
            <a:ext cx="1199040" cy="1154626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r>
              <a:rPr lang="en-US" sz="1000" b="1" kern="1200">
                <a:solidFill>
                  <a:srgbClr val="FFFFFF"/>
                </a:solidFill>
              </a:rPr>
              <a:t>QUERY</a:t>
            </a:r>
          </a:p>
          <a:p>
            <a:pPr algn="ctr">
              <a:buClrTx/>
              <a:defRPr/>
            </a:pPr>
            <a:r>
              <a:rPr lang="en-US" sz="1000" b="1" kern="1200">
                <a:solidFill>
                  <a:srgbClr val="FFFFFF"/>
                </a:solidFill>
              </a:rPr>
              <a:t>VALIDATION</a:t>
            </a:r>
          </a:p>
          <a:p>
            <a:pPr algn="ctr">
              <a:buClrTx/>
              <a:defRPr/>
            </a:pPr>
            <a:r>
              <a:rPr lang="en-US" sz="1000" b="1" kern="1200">
                <a:solidFill>
                  <a:srgbClr val="FFFFFF"/>
                </a:solidFill>
              </a:rPr>
              <a:t>AND</a:t>
            </a:r>
          </a:p>
          <a:p>
            <a:pPr algn="ctr">
              <a:buClrTx/>
              <a:defRPr/>
            </a:pPr>
            <a:r>
              <a:rPr lang="en-US" sz="1000" b="1" kern="1200">
                <a:solidFill>
                  <a:srgbClr val="FFFFFF"/>
                </a:solidFill>
              </a:rPr>
              <a:t>EXECUTION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C519EC-CE46-14A8-8063-A05BF5CF0975}"/>
              </a:ext>
            </a:extLst>
          </p:cNvPr>
          <p:cNvSpPr/>
          <p:nvPr/>
        </p:nvSpPr>
        <p:spPr>
          <a:xfrm>
            <a:off x="6863296" y="1177032"/>
            <a:ext cx="2604654" cy="1671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buClrTx/>
              <a:defRPr/>
            </a:pPr>
            <a:r>
              <a:rPr lang="en-US" sz="1400" b="1" kern="1200">
                <a:solidFill>
                  <a:srgbClr val="000000"/>
                </a:solidFill>
              </a:rPr>
              <a:t>AI ENGINE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B2F624-CFAE-7499-FB2B-A213787F5028}"/>
              </a:ext>
            </a:extLst>
          </p:cNvPr>
          <p:cNvGrpSpPr/>
          <p:nvPr/>
        </p:nvGrpSpPr>
        <p:grpSpPr>
          <a:xfrm>
            <a:off x="7176020" y="1692528"/>
            <a:ext cx="1979209" cy="640080"/>
            <a:chOff x="6582985" y="1692528"/>
            <a:chExt cx="1979209" cy="6400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429EA4-95D3-AD8E-1007-0B05C17A24A4}"/>
                </a:ext>
              </a:extLst>
            </p:cNvPr>
            <p:cNvSpPr/>
            <p:nvPr/>
          </p:nvSpPr>
          <p:spPr>
            <a:xfrm>
              <a:off x="6582985" y="1692528"/>
              <a:ext cx="914400" cy="6400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defRPr/>
              </a:pPr>
              <a:r>
                <a:rPr lang="en-US" sz="1100" b="1" kern="1200">
                  <a:solidFill>
                    <a:schemeClr val="bg1"/>
                  </a:solidFill>
                </a:rPr>
                <a:t>Prompt Builder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C827BE-39D8-F75D-C6AF-12F5AA773C49}"/>
                </a:ext>
              </a:extLst>
            </p:cNvPr>
            <p:cNvSpPr/>
            <p:nvPr/>
          </p:nvSpPr>
          <p:spPr>
            <a:xfrm>
              <a:off x="7647794" y="1692528"/>
              <a:ext cx="914400" cy="640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defRPr/>
              </a:pPr>
              <a:r>
                <a:rPr lang="en-US" sz="1100" b="1" kern="1200">
                  <a:solidFill>
                    <a:schemeClr val="bg1"/>
                  </a:solidFill>
                </a:rPr>
                <a:t>OpenAI GPT 4 </a:t>
              </a:r>
            </a:p>
          </p:txBody>
        </p:sp>
      </p:grpSp>
      <p:pic>
        <p:nvPicPr>
          <p:cNvPr id="14" name="Picture 4" descr="Image result for open ai logo">
            <a:extLst>
              <a:ext uri="{FF2B5EF4-FFF2-40B4-BE49-F238E27FC236}">
                <a16:creationId xmlns:a16="http://schemas.microsoft.com/office/drawing/2014/main" id="{5B167B47-92D5-C87B-E595-F81907F73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99116" y="2427301"/>
            <a:ext cx="401494" cy="4014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Man with solid fill">
            <a:extLst>
              <a:ext uri="{FF2B5EF4-FFF2-40B4-BE49-F238E27FC236}">
                <a16:creationId xmlns:a16="http://schemas.microsoft.com/office/drawing/2014/main" id="{95302514-738A-59AF-161C-ED3CC042EC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002" y="1647602"/>
            <a:ext cx="914400" cy="914400"/>
          </a:xfrm>
          <a:prstGeom prst="rect">
            <a:avLst/>
          </a:prstGeom>
        </p:spPr>
      </p:pic>
      <p:graphicFrame>
        <p:nvGraphicFramePr>
          <p:cNvPr id="16" name="Table 39">
            <a:extLst>
              <a:ext uri="{FF2B5EF4-FFF2-40B4-BE49-F238E27FC236}">
                <a16:creationId xmlns:a16="http://schemas.microsoft.com/office/drawing/2014/main" id="{F154C611-461A-E9EE-C73B-B4076D629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493125"/>
              </p:ext>
            </p:extLst>
          </p:nvPr>
        </p:nvGraphicFramePr>
        <p:xfrm>
          <a:off x="494709" y="3621535"/>
          <a:ext cx="4355846" cy="89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946">
                  <a:extLst>
                    <a:ext uri="{9D8B030D-6E8A-4147-A177-3AD203B41FA5}">
                      <a16:colId xmlns:a16="http://schemas.microsoft.com/office/drawing/2014/main" val="1669453959"/>
                    </a:ext>
                  </a:extLst>
                </a:gridCol>
                <a:gridCol w="1364843">
                  <a:extLst>
                    <a:ext uri="{9D8B030D-6E8A-4147-A177-3AD203B41FA5}">
                      <a16:colId xmlns:a16="http://schemas.microsoft.com/office/drawing/2014/main" val="1707478565"/>
                    </a:ext>
                  </a:extLst>
                </a:gridCol>
                <a:gridCol w="1499057">
                  <a:extLst>
                    <a:ext uri="{9D8B030D-6E8A-4147-A177-3AD203B41FA5}">
                      <a16:colId xmlns:a16="http://schemas.microsoft.com/office/drawing/2014/main" val="31712849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Employee ID</a:t>
                      </a:r>
                      <a:endParaRPr lang="en-IN" sz="800"/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Employee Name</a:t>
                      </a:r>
                      <a:endParaRPr lang="en-IN" sz="80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Salary</a:t>
                      </a:r>
                      <a:endParaRPr lang="en-IN" sz="80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486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E-101</a:t>
                      </a:r>
                      <a:endParaRPr lang="en-IN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Shannon</a:t>
                      </a:r>
                      <a:endParaRPr lang="en-IN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50000</a:t>
                      </a:r>
                      <a:endParaRPr lang="en-IN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346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en-IN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en-IN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…..</a:t>
                      </a:r>
                      <a:endParaRPr lang="en-IN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271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E-674</a:t>
                      </a:r>
                      <a:endParaRPr lang="en-IN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Stephen</a:t>
                      </a:r>
                      <a:endParaRPr lang="en-IN" sz="9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chemeClr val="tx1"/>
                          </a:solidFill>
                        </a:rPr>
                        <a:t>38000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253420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299F6375-F46A-603D-E97D-E79B39899F59}"/>
              </a:ext>
            </a:extLst>
          </p:cNvPr>
          <p:cNvSpPr/>
          <p:nvPr/>
        </p:nvSpPr>
        <p:spPr>
          <a:xfrm>
            <a:off x="9834504" y="1177031"/>
            <a:ext cx="2057758" cy="16517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buClrTx/>
              <a:defRPr/>
            </a:pPr>
            <a:r>
              <a:rPr lang="en-US" sz="1400" b="1" kern="1200">
                <a:solidFill>
                  <a:srgbClr val="000000"/>
                </a:solidFill>
              </a:rPr>
              <a:t>DATABASE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4E346D8-6144-DD9E-10A8-063344E8EFE4}"/>
              </a:ext>
            </a:extLst>
          </p:cNvPr>
          <p:cNvGrpSpPr/>
          <p:nvPr/>
        </p:nvGrpSpPr>
        <p:grpSpPr>
          <a:xfrm>
            <a:off x="10092829" y="1538978"/>
            <a:ext cx="1535670" cy="1197873"/>
            <a:chOff x="10078180" y="1692528"/>
            <a:chExt cx="1535670" cy="128511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629BD98-8D4D-94DA-BF56-D41B06A60A17}"/>
                </a:ext>
              </a:extLst>
            </p:cNvPr>
            <p:cNvSpPr/>
            <p:nvPr/>
          </p:nvSpPr>
          <p:spPr>
            <a:xfrm>
              <a:off x="10078180" y="1692528"/>
              <a:ext cx="1535670" cy="37071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defRPr/>
              </a:pPr>
              <a:r>
                <a:rPr lang="en-US" sz="1100" kern="1200">
                  <a:solidFill>
                    <a:schemeClr val="bg1"/>
                  </a:solidFill>
                </a:rPr>
                <a:t>Schema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64CEB77-3E36-4202-E414-9ABA737CC87D}"/>
                </a:ext>
              </a:extLst>
            </p:cNvPr>
            <p:cNvSpPr/>
            <p:nvPr/>
          </p:nvSpPr>
          <p:spPr>
            <a:xfrm>
              <a:off x="10078180" y="2119452"/>
              <a:ext cx="1535670" cy="37071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defRPr/>
              </a:pPr>
              <a:r>
                <a:rPr lang="en-US" sz="1100" kern="1200">
                  <a:solidFill>
                    <a:schemeClr val="bg1"/>
                  </a:solidFill>
                </a:rPr>
                <a:t>Catalogue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A57B3D-3E45-CD89-ADC3-4D33AF7474D2}"/>
                </a:ext>
              </a:extLst>
            </p:cNvPr>
            <p:cNvSpPr/>
            <p:nvPr/>
          </p:nvSpPr>
          <p:spPr>
            <a:xfrm>
              <a:off x="10078180" y="2606928"/>
              <a:ext cx="1535670" cy="37071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defRPr/>
              </a:pPr>
              <a:r>
                <a:rPr lang="en-US" sz="1100" kern="1200">
                  <a:solidFill>
                    <a:schemeClr val="bg1"/>
                  </a:solidFill>
                </a:rPr>
                <a:t>Data Records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660BEB1-6E65-AD4F-ADC7-EF975D196DE5}"/>
              </a:ext>
            </a:extLst>
          </p:cNvPr>
          <p:cNvSpPr/>
          <p:nvPr/>
        </p:nvSpPr>
        <p:spPr>
          <a:xfrm>
            <a:off x="9986844" y="1479551"/>
            <a:ext cx="1753080" cy="85725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endParaRPr lang="en-US" sz="1800" kern="120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D02020-92F2-5D97-7F49-653DA6AA9F77}"/>
              </a:ext>
            </a:extLst>
          </p:cNvPr>
          <p:cNvSpPr/>
          <p:nvPr/>
        </p:nvSpPr>
        <p:spPr>
          <a:xfrm>
            <a:off x="6908817" y="3762203"/>
            <a:ext cx="2513615" cy="14892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buClrTx/>
              <a:defRPr/>
            </a:pPr>
            <a:r>
              <a:rPr lang="en-US" sz="1400" b="1" kern="1200">
                <a:solidFill>
                  <a:schemeClr val="accent5">
                    <a:lumMod val="75000"/>
                  </a:schemeClr>
                </a:solidFill>
              </a:rPr>
              <a:t>NLP TO SQL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A60BB7-C986-28C9-CFB8-88AC6F3CF464}"/>
              </a:ext>
            </a:extLst>
          </p:cNvPr>
          <p:cNvSpPr/>
          <p:nvPr/>
        </p:nvSpPr>
        <p:spPr>
          <a:xfrm>
            <a:off x="6989534" y="4062583"/>
            <a:ext cx="2352178" cy="61419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buClrTx/>
              <a:defRPr/>
            </a:pPr>
            <a:r>
              <a:rPr lang="en-US" sz="1100" b="1" kern="1200">
                <a:solidFill>
                  <a:srgbClr val="FFFFFF"/>
                </a:solidFill>
              </a:rPr>
              <a:t>TRAINER MODULE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1D8675-B001-2386-545D-507838BC9096}"/>
              </a:ext>
            </a:extLst>
          </p:cNvPr>
          <p:cNvSpPr txBox="1"/>
          <p:nvPr/>
        </p:nvSpPr>
        <p:spPr>
          <a:xfrm>
            <a:off x="7157280" y="4434298"/>
            <a:ext cx="9584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Tx/>
              <a:defRPr/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Prompt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CE26D0-C0C6-C8BD-0FB5-746DD8062114}"/>
              </a:ext>
            </a:extLst>
          </p:cNvPr>
          <p:cNvSpPr txBox="1"/>
          <p:nvPr/>
        </p:nvSpPr>
        <p:spPr>
          <a:xfrm>
            <a:off x="8195676" y="4434298"/>
            <a:ext cx="94699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Tx/>
              <a:defRPr/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Frequency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33EDFB-9110-2B7F-26C1-E683C7A18404}"/>
              </a:ext>
            </a:extLst>
          </p:cNvPr>
          <p:cNvSpPr txBox="1"/>
          <p:nvPr/>
        </p:nvSpPr>
        <p:spPr>
          <a:xfrm>
            <a:off x="7088133" y="4240083"/>
            <a:ext cx="109675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Tx/>
              <a:defRPr/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Temperature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4FCB02-E80F-7EAF-B383-981DAE6944E5}"/>
              </a:ext>
            </a:extLst>
          </p:cNvPr>
          <p:cNvSpPr txBox="1"/>
          <p:nvPr/>
        </p:nvSpPr>
        <p:spPr>
          <a:xfrm>
            <a:off x="8163019" y="4240083"/>
            <a:ext cx="101230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Tx/>
              <a:defRPr/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Instructions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43BCA5-072A-518D-A99C-CC63D6B8A8CB}"/>
              </a:ext>
            </a:extLst>
          </p:cNvPr>
          <p:cNvSpPr/>
          <p:nvPr/>
        </p:nvSpPr>
        <p:spPr>
          <a:xfrm>
            <a:off x="6989534" y="4736925"/>
            <a:ext cx="2352178" cy="44785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buClrTx/>
              <a:defRPr/>
            </a:pPr>
            <a:r>
              <a:rPr lang="en-US" sz="1100" b="1" kern="1200">
                <a:solidFill>
                  <a:srgbClr val="FFFFFF"/>
                </a:solidFill>
              </a:rPr>
              <a:t>TRAIN 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D80B79-A918-4673-EE0F-419A8F981E39}"/>
              </a:ext>
            </a:extLst>
          </p:cNvPr>
          <p:cNvSpPr txBox="1"/>
          <p:nvPr/>
        </p:nvSpPr>
        <p:spPr>
          <a:xfrm>
            <a:off x="7128162" y="4919248"/>
            <a:ext cx="95845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Tx/>
              <a:defRPr/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Testcases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835600-FE2A-51DB-FFA6-A28477DFD9CA}"/>
              </a:ext>
            </a:extLst>
          </p:cNvPr>
          <p:cNvSpPr txBox="1"/>
          <p:nvPr/>
        </p:nvSpPr>
        <p:spPr>
          <a:xfrm>
            <a:off x="7970581" y="4919248"/>
            <a:ext cx="123250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buClrTx/>
              <a:defRPr/>
            </a:pPr>
            <a:r>
              <a: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Queries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B464C25-187D-6007-03CB-F6F4B7C66258}"/>
              </a:ext>
            </a:extLst>
          </p:cNvPr>
          <p:cNvCxnSpPr>
            <a:cxnSpLocks/>
            <a:stCxn id="17" idx="1"/>
            <a:endCxn id="10" idx="3"/>
          </p:cNvCxnSpPr>
          <p:nvPr/>
        </p:nvCxnSpPr>
        <p:spPr>
          <a:xfrm flipH="1">
            <a:off x="9467950" y="2002913"/>
            <a:ext cx="36655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51">
            <a:extLst>
              <a:ext uri="{FF2B5EF4-FFF2-40B4-BE49-F238E27FC236}">
                <a16:creationId xmlns:a16="http://schemas.microsoft.com/office/drawing/2014/main" id="{D815EA80-A0C9-54E1-A97B-3F74CC2FCA83}"/>
              </a:ext>
            </a:extLst>
          </p:cNvPr>
          <p:cNvCxnSpPr>
            <a:cxnSpLocks/>
            <a:stCxn id="44" idx="2"/>
            <a:endCxn id="9" idx="0"/>
          </p:cNvCxnSpPr>
          <p:nvPr/>
        </p:nvCxnSpPr>
        <p:spPr>
          <a:xfrm rot="16200000" flipH="1">
            <a:off x="3744306" y="1573328"/>
            <a:ext cx="1152493" cy="3399530"/>
          </a:xfrm>
          <a:prstGeom prst="bentConnector3">
            <a:avLst>
              <a:gd name="adj1" fmla="val 26197"/>
            </a:avLst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BD417D2-DA1B-20E8-0DEA-0A6350B09C11}"/>
              </a:ext>
            </a:extLst>
          </p:cNvPr>
          <p:cNvCxnSpPr>
            <a:cxnSpLocks/>
            <a:stCxn id="10" idx="2"/>
            <a:endCxn id="23" idx="0"/>
          </p:cNvCxnSpPr>
          <p:nvPr/>
        </p:nvCxnSpPr>
        <p:spPr>
          <a:xfrm>
            <a:off x="8165624" y="2848106"/>
            <a:ext cx="1" cy="91409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A1AE027-7A8B-ABD8-54D5-6988544BD1C4}"/>
              </a:ext>
            </a:extLst>
          </p:cNvPr>
          <p:cNvCxnSpPr>
            <a:cxnSpLocks/>
            <a:stCxn id="9" idx="2"/>
            <a:endCxn id="17" idx="2"/>
          </p:cNvCxnSpPr>
          <p:nvPr/>
        </p:nvCxnSpPr>
        <p:spPr>
          <a:xfrm rot="5400000" flipH="1" flipV="1">
            <a:off x="7354264" y="1494848"/>
            <a:ext cx="2175171" cy="4843067"/>
          </a:xfrm>
          <a:prstGeom prst="bentConnector3">
            <a:avLst>
              <a:gd name="adj1" fmla="val -32580"/>
            </a:avLst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ABDC9B-0A2D-0B14-4B3C-3CCAD19B1299}"/>
              </a:ext>
            </a:extLst>
          </p:cNvPr>
          <p:cNvGrpSpPr/>
          <p:nvPr/>
        </p:nvGrpSpPr>
        <p:grpSpPr>
          <a:xfrm>
            <a:off x="4319950" y="1652139"/>
            <a:ext cx="2484120" cy="912500"/>
            <a:chOff x="3745639" y="1652139"/>
            <a:chExt cx="2605788" cy="91250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ED21AB7-8583-0709-61D2-EEA835D53030}"/>
                </a:ext>
              </a:extLst>
            </p:cNvPr>
            <p:cNvCxnSpPr>
              <a:cxnSpLocks/>
            </p:cNvCxnSpPr>
            <p:nvPr/>
          </p:nvCxnSpPr>
          <p:spPr>
            <a:xfrm>
              <a:off x="3745639" y="1797007"/>
              <a:ext cx="2605788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EF896B1-83AE-258E-BFBA-C5066DC2C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5639" y="2446835"/>
              <a:ext cx="2594306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5A01151-8D08-FE96-F4B6-C6B9DA53C2D2}"/>
                </a:ext>
              </a:extLst>
            </p:cNvPr>
            <p:cNvSpPr txBox="1"/>
            <p:nvPr/>
          </p:nvSpPr>
          <p:spPr>
            <a:xfrm>
              <a:off x="4471129" y="2303029"/>
              <a:ext cx="97892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buClrTx/>
                <a:defRPr/>
              </a:pPr>
              <a:r>
                <a:rPr lang="en-US" sz="11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SQL Query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F18D0B4-E753-D53F-E112-1D7F70B46DFD}"/>
                </a:ext>
              </a:extLst>
            </p:cNvPr>
            <p:cNvSpPr txBox="1"/>
            <p:nvPr/>
          </p:nvSpPr>
          <p:spPr>
            <a:xfrm>
              <a:off x="4508936" y="1652139"/>
              <a:ext cx="97921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buClrTx/>
                <a:defRPr/>
              </a:pPr>
              <a:r>
                <a:rPr lang="en-US" sz="11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NL Query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4DC510A-C637-91D3-7A8D-193F725E25AA}"/>
              </a:ext>
            </a:extLst>
          </p:cNvPr>
          <p:cNvSpPr txBox="1"/>
          <p:nvPr/>
        </p:nvSpPr>
        <p:spPr>
          <a:xfrm>
            <a:off x="3624108" y="2864656"/>
            <a:ext cx="119996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buClrTx/>
              <a:defRPr/>
            </a:pPr>
            <a:r>
              <a:rPr lang="en-US" sz="11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Execute query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2F29FA-08D4-941E-04D6-9E8B1850694B}"/>
              </a:ext>
            </a:extLst>
          </p:cNvPr>
          <p:cNvSpPr txBox="1"/>
          <p:nvPr/>
        </p:nvSpPr>
        <p:spPr>
          <a:xfrm>
            <a:off x="10470511" y="3125281"/>
            <a:ext cx="79326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buClrTx/>
              <a:defRPr/>
            </a:pPr>
            <a:r>
              <a:rPr lang="en-US" sz="11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Fetch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3E5419-8F3C-8443-1358-E2CA11DC417C}"/>
              </a:ext>
            </a:extLst>
          </p:cNvPr>
          <p:cNvSpPr txBox="1"/>
          <p:nvPr/>
        </p:nvSpPr>
        <p:spPr>
          <a:xfrm>
            <a:off x="7468799" y="3092527"/>
            <a:ext cx="141920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buClrTx/>
              <a:defRPr/>
            </a:pPr>
            <a:r>
              <a:rPr lang="en-US" sz="11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Input(examples./sample queries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08904CE-539D-3560-6093-787FF62F82C0}"/>
              </a:ext>
            </a:extLst>
          </p:cNvPr>
          <p:cNvSpPr/>
          <p:nvPr/>
        </p:nvSpPr>
        <p:spPr>
          <a:xfrm>
            <a:off x="967343" y="2155193"/>
            <a:ext cx="3306887" cy="541655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buClrTx/>
              <a:defRPr/>
            </a:pPr>
            <a:r>
              <a:rPr lang="en-US" sz="1100" b="1" kern="1200">
                <a:solidFill>
                  <a:schemeClr val="tx1"/>
                </a:solidFill>
              </a:rPr>
              <a:t>SQL: </a:t>
            </a:r>
            <a:r>
              <a:rPr lang="en-US" sz="1100" kern="1200">
                <a:solidFill>
                  <a:schemeClr val="tx1"/>
                </a:solidFill>
              </a:rPr>
              <a:t>Select * from employee where salary &gt;3000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07FCBA5-4EA2-42EA-4D13-41C9685303D9}"/>
              </a:ext>
            </a:extLst>
          </p:cNvPr>
          <p:cNvSpPr/>
          <p:nvPr/>
        </p:nvSpPr>
        <p:spPr>
          <a:xfrm>
            <a:off x="967343" y="1477854"/>
            <a:ext cx="3306887" cy="605425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buClrTx/>
              <a:defRPr/>
            </a:pPr>
            <a:r>
              <a:rPr lang="en-US" sz="1100" b="1" kern="1200">
                <a:solidFill>
                  <a:schemeClr val="tx1"/>
                </a:solidFill>
              </a:rPr>
              <a:t>Query</a:t>
            </a:r>
            <a:r>
              <a:rPr lang="en-US" sz="1100" kern="1200">
                <a:solidFill>
                  <a:schemeClr val="tx1"/>
                </a:solidFill>
              </a:rPr>
              <a:t>: Identify all employees whose salary </a:t>
            </a:r>
            <a:br>
              <a:rPr lang="en-US" sz="1100" kern="1200">
                <a:solidFill>
                  <a:schemeClr val="tx1"/>
                </a:solidFill>
              </a:rPr>
            </a:br>
            <a:r>
              <a:rPr lang="en-US" sz="1100" kern="1200">
                <a:solidFill>
                  <a:schemeClr val="tx1"/>
                </a:solidFill>
              </a:rPr>
              <a:t>is greater than 3000$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B47D6B1-A340-AC6B-EA8B-DA2B79767771}"/>
              </a:ext>
            </a:extLst>
          </p:cNvPr>
          <p:cNvSpPr/>
          <p:nvPr/>
        </p:nvSpPr>
        <p:spPr>
          <a:xfrm>
            <a:off x="967343" y="1215537"/>
            <a:ext cx="3306887" cy="32344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r>
              <a:rPr lang="en-US" sz="1400" b="1" kern="1200">
                <a:solidFill>
                  <a:srgbClr val="FFFFFF"/>
                </a:solidFill>
              </a:rPr>
              <a:t>USER INTERFACE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EE2E78-2B15-562F-53B6-AB9BC4B2BB5F}"/>
              </a:ext>
            </a:extLst>
          </p:cNvPr>
          <p:cNvSpPr/>
          <p:nvPr/>
        </p:nvSpPr>
        <p:spPr>
          <a:xfrm>
            <a:off x="485760" y="4586340"/>
            <a:ext cx="4366264" cy="1311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Insight: The average salary of the top 5 employees is $43,000</a:t>
            </a:r>
          </a:p>
        </p:txBody>
      </p:sp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id="{82F784C2-8BAA-955C-AFF1-1F824E217D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4617224"/>
              </p:ext>
            </p:extLst>
          </p:nvPr>
        </p:nvGraphicFramePr>
        <p:xfrm>
          <a:off x="575990" y="4786476"/>
          <a:ext cx="4169342" cy="1117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5FEBD87-E826-6BAB-E858-221FEA790151}"/>
              </a:ext>
            </a:extLst>
          </p:cNvPr>
          <p:cNvCxnSpPr>
            <a:cxnSpLocks/>
          </p:cNvCxnSpPr>
          <p:nvPr/>
        </p:nvCxnSpPr>
        <p:spPr>
          <a:xfrm flipH="1">
            <a:off x="1750195" y="2758440"/>
            <a:ext cx="1814" cy="46969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21D0D80-42B7-EDF4-9FA2-98A3997B8132}"/>
              </a:ext>
            </a:extLst>
          </p:cNvPr>
          <p:cNvSpPr/>
          <p:nvPr/>
        </p:nvSpPr>
        <p:spPr>
          <a:xfrm>
            <a:off x="3863059" y="3341306"/>
            <a:ext cx="1110113" cy="224358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highlight>
                  <a:srgbClr val="FFFF00"/>
                </a:highlight>
              </a:rPr>
              <a:t>Illustrative</a:t>
            </a:r>
            <a:endParaRPr lang="en-IN" sz="120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0723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56619B-5D92-9E7C-7C77-5EF1DF234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A57E-6BD1-ABDB-52B0-5041E130C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435" y="211638"/>
            <a:ext cx="9425085" cy="624385"/>
          </a:xfrm>
        </p:spPr>
        <p:txBody>
          <a:bodyPr/>
          <a:lstStyle/>
          <a:p>
            <a:r>
              <a:rPr lang="en-US"/>
              <a:t>Limitations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7CD7A9-CDDA-1377-1716-0E74F4C8B29E}"/>
              </a:ext>
            </a:extLst>
          </p:cNvPr>
          <p:cNvGrpSpPr/>
          <p:nvPr/>
        </p:nvGrpSpPr>
        <p:grpSpPr>
          <a:xfrm>
            <a:off x="144651" y="6484589"/>
            <a:ext cx="296758" cy="296758"/>
            <a:chOff x="11741565" y="112818"/>
            <a:chExt cx="296758" cy="296758"/>
          </a:xfrm>
        </p:grpSpPr>
        <p:sp>
          <p:nvSpPr>
            <p:cNvPr id="4" name="Oval 3">
              <a:hlinkClick r:id="rId2" action="ppaction://hlinksldjump"/>
              <a:extLst>
                <a:ext uri="{FF2B5EF4-FFF2-40B4-BE49-F238E27FC236}">
                  <a16:creationId xmlns:a16="http://schemas.microsoft.com/office/drawing/2014/main" id="{E6AAB558-5AB1-104E-F494-898CA26BA7C7}"/>
                </a:ext>
              </a:extLst>
            </p:cNvPr>
            <p:cNvSpPr/>
            <p:nvPr/>
          </p:nvSpPr>
          <p:spPr>
            <a:xfrm>
              <a:off x="11741565" y="112818"/>
              <a:ext cx="296758" cy="2967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>
                <a:buClr>
                  <a:srgbClr val="000000"/>
                </a:buClr>
              </a:pPr>
              <a:endParaRPr lang="en-US" sz="1867" kern="0">
                <a:solidFill>
                  <a:schemeClr val="tx1"/>
                </a:solidFill>
                <a:latin typeface="Arial" panose="020B0604020202020204" pitchFamily="34" charset="0"/>
                <a:sym typeface="Arial"/>
              </a:endParaRPr>
            </a:p>
          </p:txBody>
        </p:sp>
        <p:pic>
          <p:nvPicPr>
            <p:cNvPr id="5" name="Graphic 119" descr="Home">
              <a:hlinkClick r:id="rId2" action="ppaction://hlinksldjump"/>
              <a:extLst>
                <a:ext uri="{FF2B5EF4-FFF2-40B4-BE49-F238E27FC236}">
                  <a16:creationId xmlns:a16="http://schemas.microsoft.com/office/drawing/2014/main" id="{0539F24E-00A5-07FB-444F-06FF84D23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71752" y="143005"/>
              <a:ext cx="236385" cy="23638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CF1058C-D7D3-D41C-3A34-E63273C1B92B}"/>
              </a:ext>
            </a:extLst>
          </p:cNvPr>
          <p:cNvSpPr txBox="1"/>
          <p:nvPr/>
        </p:nvSpPr>
        <p:spPr>
          <a:xfrm>
            <a:off x="450435" y="1056407"/>
            <a:ext cx="11284365" cy="4282391"/>
          </a:xfrm>
          <a:prstGeom prst="rect">
            <a:avLst/>
          </a:prstGeom>
          <a:noFill/>
        </p:spPr>
        <p:txBody>
          <a:bodyPr wrap="square" lIns="91440" tIns="0" rIns="91440" bIns="0">
            <a:spAutoFit/>
          </a:bodyPr>
          <a:lstStyle/>
          <a:p>
            <a:pPr marL="171450" indent="-171450">
              <a:lnSpc>
                <a:spcPct val="125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For all the columns where there are special characters in the data, the value needs to specified exactly same as in the original data. For example, in case of Action-Adventure main genre, there is a “-” between the two words, if the user omits the “-” in the query, the results would not be retrieved accurately</a:t>
            </a:r>
          </a:p>
          <a:p>
            <a:pPr marL="171450" indent="-171450">
              <a:lnSpc>
                <a:spcPct val="125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The tool is designed and developed for basic to intermediate level queries; Queries of high-complexity are yet to be tested</a:t>
            </a:r>
          </a:p>
          <a:p>
            <a:pPr marL="171450" indent="-171450">
              <a:lnSpc>
                <a:spcPct val="125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The application is deployed on </a:t>
            </a:r>
            <a:r>
              <a:rPr lang="en-US" sz="1400" err="1">
                <a:latin typeface="+mn-lt"/>
              </a:rPr>
              <a:t>Streamlit</a:t>
            </a:r>
            <a:r>
              <a:rPr lang="en-US" sz="1400">
                <a:latin typeface="+mn-lt"/>
              </a:rPr>
              <a:t> Cloud. It is a free-tier account, so sometimes the application gets terminated due to insufficient configuration. The </a:t>
            </a:r>
            <a:r>
              <a:rPr lang="en-US" sz="1400" err="1">
                <a:latin typeface="+mn-lt"/>
              </a:rPr>
              <a:t>Streamlit</a:t>
            </a:r>
            <a:r>
              <a:rPr lang="en-US" sz="1400">
                <a:latin typeface="+mn-lt"/>
              </a:rPr>
              <a:t> UI is also less responsive</a:t>
            </a:r>
          </a:p>
          <a:p>
            <a:pPr marL="171450" indent="-171450">
              <a:lnSpc>
                <a:spcPct val="125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Due to the in-memory SQLite</a:t>
            </a:r>
            <a:r>
              <a:rPr lang="en-US" sz="1400" b="1">
                <a:latin typeface="+mn-lt"/>
              </a:rPr>
              <a:t> </a:t>
            </a:r>
            <a:r>
              <a:rPr lang="en-US" sz="1400">
                <a:latin typeface="+mn-lt"/>
              </a:rPr>
              <a:t>database, latency is a bit high. It is also computationally expensive</a:t>
            </a:r>
          </a:p>
          <a:p>
            <a:pPr marL="171450" indent="-171450">
              <a:lnSpc>
                <a:spcPct val="125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>
              <a:latin typeface="+mn-lt"/>
            </a:endParaRPr>
          </a:p>
          <a:p>
            <a:pPr>
              <a:lnSpc>
                <a:spcPct val="125000"/>
              </a:lnSpc>
              <a:spcAft>
                <a:spcPts val="1200"/>
              </a:spcAft>
            </a:pPr>
            <a:r>
              <a:rPr lang="en-US" sz="1600" b="1">
                <a:solidFill>
                  <a:schemeClr val="accent1"/>
                </a:solidFill>
                <a:latin typeface="+mn-lt"/>
              </a:rPr>
              <a:t>NOTE:</a:t>
            </a:r>
          </a:p>
          <a:p>
            <a:pPr marL="171450" indent="-171450">
              <a:lnSpc>
                <a:spcPct val="125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As CSV file is uploaded on </a:t>
            </a:r>
            <a:r>
              <a:rPr lang="en-US" sz="1400" err="1">
                <a:latin typeface="+mn-lt"/>
              </a:rPr>
              <a:t>Streamlit</a:t>
            </a:r>
            <a:r>
              <a:rPr lang="en-US" sz="1400">
                <a:latin typeface="+mn-lt"/>
              </a:rPr>
              <a:t> externally, there could be data security challenges. This could be avoided if it can directly connect with client database</a:t>
            </a:r>
          </a:p>
          <a:p>
            <a:pPr marL="171450" indent="-171450">
              <a:lnSpc>
                <a:spcPct val="125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QUIN has been tested only with GPT-4o LLM; Need to be tested on LLMs available on client Tech stack</a:t>
            </a:r>
          </a:p>
        </p:txBody>
      </p:sp>
    </p:spTree>
    <p:extLst>
      <p:ext uri="{BB962C8B-B14F-4D97-AF65-F5344CB8AC3E}">
        <p14:creationId xmlns:p14="http://schemas.microsoft.com/office/powerpoint/2010/main" val="2507874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20385-4A72-F78B-3B68-6A7503EADD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CF1099-BFE5-2C25-470B-B82C851005B5}"/>
              </a:ext>
            </a:extLst>
          </p:cNvPr>
          <p:cNvSpPr txBox="1"/>
          <p:nvPr/>
        </p:nvSpPr>
        <p:spPr>
          <a:xfrm>
            <a:off x="569703" y="1412642"/>
            <a:ext cx="25648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800" b="1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7DB533-FF9B-6DB8-A569-FE29448B9F24}"/>
              </a:ext>
            </a:extLst>
          </p:cNvPr>
          <p:cNvSpPr txBox="1"/>
          <p:nvPr/>
        </p:nvSpPr>
        <p:spPr>
          <a:xfrm>
            <a:off x="10956564" y="1458796"/>
            <a:ext cx="62677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100">
                <a:solidFill>
                  <a:schemeClr val="accent1"/>
                </a:solidFill>
              </a:rPr>
              <a:t>Pg. No 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8A95E8-E4C1-5757-CD24-E5C7DCF9416C}"/>
              </a:ext>
            </a:extLst>
          </p:cNvPr>
          <p:cNvSpPr txBox="1"/>
          <p:nvPr/>
        </p:nvSpPr>
        <p:spPr>
          <a:xfrm>
            <a:off x="1054569" y="1428026"/>
            <a:ext cx="113492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IN" dirty="0">
                <a:hlinkClick r:id="rId2" action="ppaction://hlinksldjump"/>
              </a:rPr>
              <a:t>Quin for MIDB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8B430A-3CAA-E1BC-1622-05157141F565}"/>
              </a:ext>
            </a:extLst>
          </p:cNvPr>
          <p:cNvSpPr txBox="1"/>
          <p:nvPr/>
        </p:nvSpPr>
        <p:spPr>
          <a:xfrm>
            <a:off x="569703" y="1928232"/>
            <a:ext cx="25648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800" b="1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0B7B56-B7C9-B60D-0E18-56671490FDC4}"/>
              </a:ext>
            </a:extLst>
          </p:cNvPr>
          <p:cNvSpPr txBox="1"/>
          <p:nvPr/>
        </p:nvSpPr>
        <p:spPr>
          <a:xfrm>
            <a:off x="10956565" y="1974386"/>
            <a:ext cx="62677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100" dirty="0">
                <a:solidFill>
                  <a:schemeClr val="accent1"/>
                </a:solidFill>
              </a:rPr>
              <a:t>Pg. No 04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806471-88B4-9ADF-E5E8-93BC85A27101}"/>
              </a:ext>
            </a:extLst>
          </p:cNvPr>
          <p:cNvSpPr txBox="1"/>
          <p:nvPr/>
        </p:nvSpPr>
        <p:spPr>
          <a:xfrm>
            <a:off x="1054569" y="1943616"/>
            <a:ext cx="80937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IN" dirty="0">
                <a:hlinkClick r:id="rId3" action="ppaction://hlinksldjump"/>
              </a:rPr>
              <a:t>User Story Flow Overview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3165B0-4797-E858-CBAB-0D29238BA97D}"/>
              </a:ext>
            </a:extLst>
          </p:cNvPr>
          <p:cNvSpPr txBox="1"/>
          <p:nvPr/>
        </p:nvSpPr>
        <p:spPr>
          <a:xfrm>
            <a:off x="569703" y="2443822"/>
            <a:ext cx="25648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800" b="1">
                <a:solidFill>
                  <a:schemeClr val="accent1"/>
                </a:solidFill>
              </a:rPr>
              <a:t>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2AE2B7-92E4-7E62-4B1D-EF538FA91707}"/>
              </a:ext>
            </a:extLst>
          </p:cNvPr>
          <p:cNvSpPr txBox="1"/>
          <p:nvPr/>
        </p:nvSpPr>
        <p:spPr>
          <a:xfrm>
            <a:off x="10956565" y="2489976"/>
            <a:ext cx="62677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100" dirty="0">
                <a:solidFill>
                  <a:schemeClr val="accent1"/>
                </a:solidFill>
              </a:rPr>
              <a:t>Pg. No 05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FD6DC4-5C6F-AC3F-D93F-46B197DAF3D5}"/>
              </a:ext>
            </a:extLst>
          </p:cNvPr>
          <p:cNvSpPr txBox="1"/>
          <p:nvPr/>
        </p:nvSpPr>
        <p:spPr>
          <a:xfrm>
            <a:off x="1054569" y="2459206"/>
            <a:ext cx="5148168" cy="2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IN" dirty="0">
                <a:hlinkClick r:id="rId4" action="ppaction://hlinksldjump"/>
              </a:rPr>
              <a:t>Solution Architecture</a:t>
            </a:r>
            <a:endParaRPr lang="en-IN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1A887A-3A11-DB8E-8664-DD55366313AE}"/>
              </a:ext>
            </a:extLst>
          </p:cNvPr>
          <p:cNvCxnSpPr>
            <a:cxnSpLocks/>
          </p:cNvCxnSpPr>
          <p:nvPr/>
        </p:nvCxnSpPr>
        <p:spPr>
          <a:xfrm>
            <a:off x="516695" y="1719181"/>
            <a:ext cx="1111019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8300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0A97A37-2764-05B9-C804-BCEB68999B57}"/>
              </a:ext>
            </a:extLst>
          </p:cNvPr>
          <p:cNvCxnSpPr>
            <a:cxnSpLocks/>
          </p:cNvCxnSpPr>
          <p:nvPr/>
        </p:nvCxnSpPr>
        <p:spPr>
          <a:xfrm>
            <a:off x="516695" y="2234771"/>
            <a:ext cx="1111019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8300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0A61BE6-D124-4B60-B95B-8390FB4E4A6B}"/>
              </a:ext>
            </a:extLst>
          </p:cNvPr>
          <p:cNvSpPr txBox="1"/>
          <p:nvPr/>
        </p:nvSpPr>
        <p:spPr>
          <a:xfrm>
            <a:off x="569703" y="3475002"/>
            <a:ext cx="25648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800" b="1">
                <a:solidFill>
                  <a:schemeClr val="accent1"/>
                </a:solidFill>
              </a:rPr>
              <a:t>05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B1FA50-56B7-8BF3-0BE6-D31A3C881C44}"/>
              </a:ext>
            </a:extLst>
          </p:cNvPr>
          <p:cNvSpPr txBox="1"/>
          <p:nvPr/>
        </p:nvSpPr>
        <p:spPr>
          <a:xfrm>
            <a:off x="10956564" y="3521156"/>
            <a:ext cx="62677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100" dirty="0">
                <a:solidFill>
                  <a:schemeClr val="accent1"/>
                </a:solidFill>
              </a:rPr>
              <a:t>Pg. No 07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E07B19-2D9B-AA8D-B431-9B17AD97ECAE}"/>
              </a:ext>
            </a:extLst>
          </p:cNvPr>
          <p:cNvSpPr txBox="1"/>
          <p:nvPr/>
        </p:nvSpPr>
        <p:spPr>
          <a:xfrm>
            <a:off x="1054569" y="3490386"/>
            <a:ext cx="176330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IN" dirty="0">
                <a:hlinkClick r:id="rId5" action="ppaction://hlinksldjump"/>
              </a:rPr>
              <a:t>Additional Capabilities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E0DAAC-5BB4-CC60-2E60-4CBA38ED2FD4}"/>
              </a:ext>
            </a:extLst>
          </p:cNvPr>
          <p:cNvSpPr txBox="1"/>
          <p:nvPr/>
        </p:nvSpPr>
        <p:spPr>
          <a:xfrm>
            <a:off x="569703" y="2959412"/>
            <a:ext cx="25648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800" b="1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41826F-E783-45A3-623F-4415F912FC36}"/>
              </a:ext>
            </a:extLst>
          </p:cNvPr>
          <p:cNvSpPr txBox="1"/>
          <p:nvPr/>
        </p:nvSpPr>
        <p:spPr>
          <a:xfrm>
            <a:off x="10956564" y="3005566"/>
            <a:ext cx="62677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100" dirty="0">
                <a:solidFill>
                  <a:schemeClr val="accent1"/>
                </a:solidFill>
              </a:rPr>
              <a:t>Pg. No 06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F55D00-DF71-EA56-A3A8-47533B287CFA}"/>
              </a:ext>
            </a:extLst>
          </p:cNvPr>
          <p:cNvSpPr txBox="1"/>
          <p:nvPr/>
        </p:nvSpPr>
        <p:spPr>
          <a:xfrm>
            <a:off x="1054569" y="2974796"/>
            <a:ext cx="401620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IN" dirty="0">
                <a:hlinkClick r:id="rId6" action="ppaction://hlinksldjump"/>
              </a:rPr>
              <a:t>Quin Tech Architecture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4267E-27E6-9E99-4285-C65435C10F61}"/>
              </a:ext>
            </a:extLst>
          </p:cNvPr>
          <p:cNvSpPr txBox="1"/>
          <p:nvPr/>
        </p:nvSpPr>
        <p:spPr>
          <a:xfrm>
            <a:off x="569703" y="4506182"/>
            <a:ext cx="25648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</a:rPr>
              <a:t>07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C6BF7-6B94-6FB6-BBBA-89CCFB89FC7A}"/>
              </a:ext>
            </a:extLst>
          </p:cNvPr>
          <p:cNvSpPr txBox="1"/>
          <p:nvPr/>
        </p:nvSpPr>
        <p:spPr>
          <a:xfrm>
            <a:off x="10956564" y="4552336"/>
            <a:ext cx="62677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100" dirty="0">
                <a:solidFill>
                  <a:schemeClr val="accent1"/>
                </a:solidFill>
              </a:rPr>
              <a:t>Pg. No 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05457-4A22-E31C-CEF0-FCA35376122C}"/>
              </a:ext>
            </a:extLst>
          </p:cNvPr>
          <p:cNvSpPr txBox="1"/>
          <p:nvPr/>
        </p:nvSpPr>
        <p:spPr>
          <a:xfrm>
            <a:off x="1054569" y="4521566"/>
            <a:ext cx="8768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IN" dirty="0">
                <a:hlinkClick r:id="rId7" action="ppaction://hlinksldjump"/>
              </a:rPr>
              <a:t>Next Steps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06EAC-CA3F-03CC-AB50-16A90C892A68}"/>
              </a:ext>
            </a:extLst>
          </p:cNvPr>
          <p:cNvSpPr txBox="1"/>
          <p:nvPr/>
        </p:nvSpPr>
        <p:spPr>
          <a:xfrm>
            <a:off x="569703" y="3990592"/>
            <a:ext cx="25648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IN" sz="1800" b="1" dirty="0">
                <a:solidFill>
                  <a:schemeClr val="accent1"/>
                </a:solidFill>
              </a:rPr>
              <a:t>06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EA328-CE42-0B58-4097-D5234A4CB913}"/>
              </a:ext>
            </a:extLst>
          </p:cNvPr>
          <p:cNvSpPr txBox="1"/>
          <p:nvPr/>
        </p:nvSpPr>
        <p:spPr>
          <a:xfrm>
            <a:off x="10956564" y="4036746"/>
            <a:ext cx="62677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1100" dirty="0">
                <a:solidFill>
                  <a:schemeClr val="accent1"/>
                </a:solidFill>
              </a:rPr>
              <a:t>Pg. No 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DF4C9-2E1A-C701-4F56-EBE582D5FD44}"/>
              </a:ext>
            </a:extLst>
          </p:cNvPr>
          <p:cNvSpPr txBox="1"/>
          <p:nvPr/>
        </p:nvSpPr>
        <p:spPr>
          <a:xfrm>
            <a:off x="1054569" y="4005976"/>
            <a:ext cx="401620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IN" dirty="0">
                <a:hlinkClick r:id="rId8" action="ppaction://hlinksldjump"/>
              </a:rPr>
              <a:t>Limitations</a:t>
            </a:r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3834E1-D593-0CDD-1086-0761F58AE4CC}"/>
              </a:ext>
            </a:extLst>
          </p:cNvPr>
          <p:cNvCxnSpPr>
            <a:cxnSpLocks/>
          </p:cNvCxnSpPr>
          <p:nvPr/>
        </p:nvCxnSpPr>
        <p:spPr>
          <a:xfrm>
            <a:off x="516695" y="4812721"/>
            <a:ext cx="1111019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8300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B21C91-69A1-65B2-649F-0208B5BF4FFC}"/>
              </a:ext>
            </a:extLst>
          </p:cNvPr>
          <p:cNvCxnSpPr>
            <a:cxnSpLocks/>
          </p:cNvCxnSpPr>
          <p:nvPr/>
        </p:nvCxnSpPr>
        <p:spPr>
          <a:xfrm>
            <a:off x="516695" y="4297131"/>
            <a:ext cx="1111019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8300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C50AE8-CF16-54D4-C385-0E9C12474EE1}"/>
              </a:ext>
            </a:extLst>
          </p:cNvPr>
          <p:cNvCxnSpPr>
            <a:cxnSpLocks/>
          </p:cNvCxnSpPr>
          <p:nvPr/>
        </p:nvCxnSpPr>
        <p:spPr>
          <a:xfrm>
            <a:off x="516695" y="3781541"/>
            <a:ext cx="1111019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8300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55908A4-393D-4085-88A3-5FBAAD59FF70}"/>
              </a:ext>
            </a:extLst>
          </p:cNvPr>
          <p:cNvCxnSpPr>
            <a:cxnSpLocks/>
          </p:cNvCxnSpPr>
          <p:nvPr/>
        </p:nvCxnSpPr>
        <p:spPr>
          <a:xfrm>
            <a:off x="516695" y="3265951"/>
            <a:ext cx="1111019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8300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D6D4A5-E38E-8773-B723-58BE0E7DCD37}"/>
              </a:ext>
            </a:extLst>
          </p:cNvPr>
          <p:cNvCxnSpPr>
            <a:cxnSpLocks/>
          </p:cNvCxnSpPr>
          <p:nvPr/>
        </p:nvCxnSpPr>
        <p:spPr>
          <a:xfrm>
            <a:off x="516695" y="2750361"/>
            <a:ext cx="1111019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/>
                </a:gs>
                <a:gs pos="8300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75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E95E4-66DB-90B2-4DBD-EEC84D822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204">
            <a:extLst>
              <a:ext uri="{FF2B5EF4-FFF2-40B4-BE49-F238E27FC236}">
                <a16:creationId xmlns:a16="http://schemas.microsoft.com/office/drawing/2014/main" id="{ECE987B5-2BC4-E885-F420-03B045F6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184" y="4343400"/>
            <a:ext cx="1708566" cy="88103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270352-2C40-F202-CA9F-FF3B7BCA2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435" y="211638"/>
            <a:ext cx="9425085" cy="624385"/>
          </a:xfrm>
        </p:spPr>
        <p:txBody>
          <a:bodyPr/>
          <a:lstStyle/>
          <a:p>
            <a:r>
              <a:rPr lang="en-US" dirty="0"/>
              <a:t>Quin for MIDB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601C3F-6B20-2818-D4A2-87FC0F227DE2}"/>
              </a:ext>
            </a:extLst>
          </p:cNvPr>
          <p:cNvGrpSpPr/>
          <p:nvPr/>
        </p:nvGrpSpPr>
        <p:grpSpPr>
          <a:xfrm>
            <a:off x="144651" y="6484589"/>
            <a:ext cx="296758" cy="296758"/>
            <a:chOff x="11741565" y="112818"/>
            <a:chExt cx="296758" cy="296758"/>
          </a:xfrm>
        </p:grpSpPr>
        <p:sp>
          <p:nvSpPr>
            <p:cNvPr id="4" name="Oval 3">
              <a:hlinkClick r:id="rId3" action="ppaction://hlinksldjump"/>
              <a:extLst>
                <a:ext uri="{FF2B5EF4-FFF2-40B4-BE49-F238E27FC236}">
                  <a16:creationId xmlns:a16="http://schemas.microsoft.com/office/drawing/2014/main" id="{6E4C69D8-D18A-7263-E2D8-9B60A0AC538B}"/>
                </a:ext>
              </a:extLst>
            </p:cNvPr>
            <p:cNvSpPr/>
            <p:nvPr/>
          </p:nvSpPr>
          <p:spPr>
            <a:xfrm>
              <a:off x="11741565" y="112818"/>
              <a:ext cx="296758" cy="2967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>
                <a:buClr>
                  <a:srgbClr val="000000"/>
                </a:buClr>
              </a:pPr>
              <a:endParaRPr lang="en-US" sz="1867" kern="0">
                <a:solidFill>
                  <a:schemeClr val="tx1"/>
                </a:solidFill>
                <a:latin typeface="Arial" panose="020B0604020202020204" pitchFamily="34" charset="0"/>
                <a:sym typeface="Arial"/>
              </a:endParaRPr>
            </a:p>
          </p:txBody>
        </p:sp>
        <p:pic>
          <p:nvPicPr>
            <p:cNvPr id="9" name="Graphic 119" descr="Home">
              <a:hlinkClick r:id="rId3" action="ppaction://hlinksldjump"/>
              <a:extLst>
                <a:ext uri="{FF2B5EF4-FFF2-40B4-BE49-F238E27FC236}">
                  <a16:creationId xmlns:a16="http://schemas.microsoft.com/office/drawing/2014/main" id="{BB5AF233-FD22-5986-0443-1417DBFFB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71752" y="143005"/>
              <a:ext cx="236385" cy="236385"/>
            </a:xfrm>
            <a:prstGeom prst="rect">
              <a:avLst/>
            </a:prstGeom>
          </p:spPr>
        </p:pic>
      </p:grpSp>
      <p:sp>
        <p:nvSpPr>
          <p:cNvPr id="151" name="Parallelogram 150">
            <a:extLst>
              <a:ext uri="{FF2B5EF4-FFF2-40B4-BE49-F238E27FC236}">
                <a16:creationId xmlns:a16="http://schemas.microsoft.com/office/drawing/2014/main" id="{2ACE74AA-4B84-D705-C64C-00EE6E302BD2}"/>
              </a:ext>
            </a:extLst>
          </p:cNvPr>
          <p:cNvSpPr/>
          <p:nvPr/>
        </p:nvSpPr>
        <p:spPr>
          <a:xfrm>
            <a:off x="450435" y="1013159"/>
            <a:ext cx="4058065" cy="365760"/>
          </a:xfrm>
          <a:prstGeom prst="parallelogram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BUSINESS PROBLEM</a:t>
            </a:r>
          </a:p>
        </p:txBody>
      </p:sp>
      <p:sp>
        <p:nvSpPr>
          <p:cNvPr id="152" name="Parallelogram 151">
            <a:extLst>
              <a:ext uri="{FF2B5EF4-FFF2-40B4-BE49-F238E27FC236}">
                <a16:creationId xmlns:a16="http://schemas.microsoft.com/office/drawing/2014/main" id="{91CFD05F-ED79-CC7E-E927-DCDE78325C3E}"/>
              </a:ext>
            </a:extLst>
          </p:cNvPr>
          <p:cNvSpPr/>
          <p:nvPr/>
        </p:nvSpPr>
        <p:spPr>
          <a:xfrm>
            <a:off x="5148712" y="1013159"/>
            <a:ext cx="4058065" cy="365760"/>
          </a:xfrm>
          <a:prstGeom prst="parallelogram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CAPABILITY USED</a:t>
            </a:r>
          </a:p>
        </p:txBody>
      </p:sp>
      <p:sp>
        <p:nvSpPr>
          <p:cNvPr id="154" name="Parallelogram 153">
            <a:extLst>
              <a:ext uri="{FF2B5EF4-FFF2-40B4-BE49-F238E27FC236}">
                <a16:creationId xmlns:a16="http://schemas.microsoft.com/office/drawing/2014/main" id="{9831BCF3-EEE2-6AAD-5DD2-A7DCCBE249BF}"/>
              </a:ext>
            </a:extLst>
          </p:cNvPr>
          <p:cNvSpPr/>
          <p:nvPr/>
        </p:nvSpPr>
        <p:spPr>
          <a:xfrm>
            <a:off x="5148712" y="3830326"/>
            <a:ext cx="4058065" cy="365760"/>
          </a:xfrm>
          <a:prstGeom prst="parallelogram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BUSINESS BENEFITS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6917D86-67EA-6A02-AE18-E549F96D54A5}"/>
              </a:ext>
            </a:extLst>
          </p:cNvPr>
          <p:cNvCxnSpPr>
            <a:cxnSpLocks/>
          </p:cNvCxnSpPr>
          <p:nvPr/>
        </p:nvCxnSpPr>
        <p:spPr>
          <a:xfrm>
            <a:off x="9441100" y="1036119"/>
            <a:ext cx="0" cy="536468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3F18591-FB83-86C7-65E0-BFE9517D5C2D}"/>
              </a:ext>
            </a:extLst>
          </p:cNvPr>
          <p:cNvGrpSpPr/>
          <p:nvPr/>
        </p:nvGrpSpPr>
        <p:grpSpPr>
          <a:xfrm>
            <a:off x="9528967" y="1045218"/>
            <a:ext cx="2035104" cy="359152"/>
            <a:chOff x="9314545" y="1004752"/>
            <a:chExt cx="2072550" cy="365760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FF9C3BB-5640-EFE2-A57F-A86ACBC45195}"/>
                </a:ext>
              </a:extLst>
            </p:cNvPr>
            <p:cNvSpPr txBox="1"/>
            <p:nvPr/>
          </p:nvSpPr>
          <p:spPr>
            <a:xfrm>
              <a:off x="9736312" y="1102239"/>
              <a:ext cx="1650782" cy="21940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1219048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Industry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E24F7D6-F0B6-F784-3A08-E2D95BCDEB0D}"/>
                </a:ext>
              </a:extLst>
            </p:cNvPr>
            <p:cNvSpPr/>
            <p:nvPr/>
          </p:nvSpPr>
          <p:spPr>
            <a:xfrm>
              <a:off x="9314545" y="1004752"/>
              <a:ext cx="365760" cy="365760"/>
            </a:xfrm>
            <a:prstGeom prst="ellipse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51DC55B0-6CE7-AF4C-F158-128EBC7CD763}"/>
                </a:ext>
              </a:extLst>
            </p:cNvPr>
            <p:cNvCxnSpPr>
              <a:cxnSpLocks/>
            </p:cNvCxnSpPr>
            <p:nvPr/>
          </p:nvCxnSpPr>
          <p:spPr>
            <a:xfrm>
              <a:off x="9545050" y="1349828"/>
              <a:ext cx="1842045" cy="0"/>
            </a:xfrm>
            <a:prstGeom prst="lin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67" name="Graphic 166" descr="Building">
              <a:extLst>
                <a:ext uri="{FF2B5EF4-FFF2-40B4-BE49-F238E27FC236}">
                  <a16:creationId xmlns:a16="http://schemas.microsoft.com/office/drawing/2014/main" id="{973561A2-2C86-7FDD-F9F0-EF9829548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1153" y="1051360"/>
              <a:ext cx="272544" cy="272544"/>
            </a:xfrm>
            <a:prstGeom prst="rect">
              <a:avLst/>
            </a:prstGeom>
          </p:spPr>
        </p:pic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A60A6F4A-8E60-31BF-7DAA-582EF054F660}"/>
              </a:ext>
            </a:extLst>
          </p:cNvPr>
          <p:cNvSpPr txBox="1"/>
          <p:nvPr/>
        </p:nvSpPr>
        <p:spPr>
          <a:xfrm>
            <a:off x="9943114" y="2133928"/>
            <a:ext cx="162095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121904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Function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64211566-25AE-CE9C-1057-D5DE4C589B68}"/>
              </a:ext>
            </a:extLst>
          </p:cNvPr>
          <p:cNvSpPr/>
          <p:nvPr/>
        </p:nvSpPr>
        <p:spPr>
          <a:xfrm>
            <a:off x="9528967" y="2038201"/>
            <a:ext cx="359152" cy="359152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55039D3B-CE2F-62DF-D7D4-4D30637CE978}"/>
              </a:ext>
            </a:extLst>
          </p:cNvPr>
          <p:cNvCxnSpPr>
            <a:cxnSpLocks/>
          </p:cNvCxnSpPr>
          <p:nvPr/>
        </p:nvCxnSpPr>
        <p:spPr>
          <a:xfrm>
            <a:off x="9755307" y="2377042"/>
            <a:ext cx="18087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ECB41712-3916-8320-BBB5-6962A3EC1D82}"/>
              </a:ext>
            </a:extLst>
          </p:cNvPr>
          <p:cNvSpPr txBox="1"/>
          <p:nvPr/>
        </p:nvSpPr>
        <p:spPr>
          <a:xfrm>
            <a:off x="9943114" y="3274875"/>
            <a:ext cx="162095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121904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Used</a:t>
            </a: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843325F-150A-5277-54F1-E9E266665180}"/>
              </a:ext>
            </a:extLst>
          </p:cNvPr>
          <p:cNvSpPr/>
          <p:nvPr/>
        </p:nvSpPr>
        <p:spPr>
          <a:xfrm>
            <a:off x="9528967" y="3179148"/>
            <a:ext cx="359152" cy="359152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6091AE4D-8C6B-753A-B8DF-B517E9CB4C99}"/>
              </a:ext>
            </a:extLst>
          </p:cNvPr>
          <p:cNvCxnSpPr>
            <a:cxnSpLocks/>
          </p:cNvCxnSpPr>
          <p:nvPr/>
        </p:nvCxnSpPr>
        <p:spPr>
          <a:xfrm>
            <a:off x="9755307" y="3517990"/>
            <a:ext cx="18087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568E07A6-F4D1-68F0-8BC9-E86BF1B28841}"/>
              </a:ext>
            </a:extLst>
          </p:cNvPr>
          <p:cNvSpPr txBox="1"/>
          <p:nvPr/>
        </p:nvSpPr>
        <p:spPr>
          <a:xfrm>
            <a:off x="9943114" y="4916684"/>
            <a:ext cx="162095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121904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Tech Stack</a:t>
            </a: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99970C2D-942D-52AD-70CC-B0DA80C1F9DF}"/>
              </a:ext>
            </a:extLst>
          </p:cNvPr>
          <p:cNvSpPr/>
          <p:nvPr/>
        </p:nvSpPr>
        <p:spPr>
          <a:xfrm>
            <a:off x="9528967" y="4820957"/>
            <a:ext cx="359152" cy="359152"/>
          </a:xfrm>
          <a:prstGeom prst="ellips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7A0D5414-8E55-FE14-F2F6-2BFDC4950678}"/>
              </a:ext>
            </a:extLst>
          </p:cNvPr>
          <p:cNvCxnSpPr>
            <a:cxnSpLocks/>
          </p:cNvCxnSpPr>
          <p:nvPr/>
        </p:nvCxnSpPr>
        <p:spPr>
          <a:xfrm>
            <a:off x="9755307" y="5159799"/>
            <a:ext cx="18087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4236110-B957-E255-80F0-4A656686F429}"/>
              </a:ext>
            </a:extLst>
          </p:cNvPr>
          <p:cNvGrpSpPr/>
          <p:nvPr/>
        </p:nvGrpSpPr>
        <p:grpSpPr>
          <a:xfrm>
            <a:off x="9574731" y="4878829"/>
            <a:ext cx="252992" cy="248173"/>
            <a:chOff x="5381626" y="4013201"/>
            <a:chExt cx="1417638" cy="1381124"/>
          </a:xfrm>
          <a:solidFill>
            <a:schemeClr val="bg1"/>
          </a:solidFill>
        </p:grpSpPr>
        <p:sp>
          <p:nvSpPr>
            <p:cNvPr id="178" name="Freeform 162">
              <a:extLst>
                <a:ext uri="{FF2B5EF4-FFF2-40B4-BE49-F238E27FC236}">
                  <a16:creationId xmlns:a16="http://schemas.microsoft.com/office/drawing/2014/main" id="{E69EBF88-56AA-054C-1578-D08A91A93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5913" y="4013201"/>
              <a:ext cx="1389063" cy="757237"/>
            </a:xfrm>
            <a:custGeom>
              <a:avLst/>
              <a:gdLst>
                <a:gd name="T0" fmla="*/ 509 w 509"/>
                <a:gd name="T1" fmla="*/ 139 h 277"/>
                <a:gd name="T2" fmla="*/ 489 w 509"/>
                <a:gd name="T3" fmla="*/ 155 h 277"/>
                <a:gd name="T4" fmla="*/ 296 w 509"/>
                <a:gd name="T5" fmla="*/ 258 h 277"/>
                <a:gd name="T6" fmla="*/ 209 w 509"/>
                <a:gd name="T7" fmla="*/ 258 h 277"/>
                <a:gd name="T8" fmla="*/ 15 w 509"/>
                <a:gd name="T9" fmla="*/ 155 h 277"/>
                <a:gd name="T10" fmla="*/ 0 w 509"/>
                <a:gd name="T11" fmla="*/ 139 h 277"/>
                <a:gd name="T12" fmla="*/ 15 w 509"/>
                <a:gd name="T13" fmla="*/ 123 h 277"/>
                <a:gd name="T14" fmla="*/ 235 w 509"/>
                <a:gd name="T15" fmla="*/ 7 h 277"/>
                <a:gd name="T16" fmla="*/ 269 w 509"/>
                <a:gd name="T17" fmla="*/ 6 h 277"/>
                <a:gd name="T18" fmla="*/ 491 w 509"/>
                <a:gd name="T19" fmla="*/ 124 h 277"/>
                <a:gd name="T20" fmla="*/ 509 w 509"/>
                <a:gd name="T21" fmla="*/ 139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9" h="277">
                  <a:moveTo>
                    <a:pt x="509" y="139"/>
                  </a:moveTo>
                  <a:cubicBezTo>
                    <a:pt x="501" y="146"/>
                    <a:pt x="496" y="152"/>
                    <a:pt x="489" y="155"/>
                  </a:cubicBezTo>
                  <a:cubicBezTo>
                    <a:pt x="425" y="189"/>
                    <a:pt x="359" y="221"/>
                    <a:pt x="296" y="258"/>
                  </a:cubicBezTo>
                  <a:cubicBezTo>
                    <a:pt x="264" y="276"/>
                    <a:pt x="240" y="277"/>
                    <a:pt x="209" y="258"/>
                  </a:cubicBezTo>
                  <a:cubicBezTo>
                    <a:pt x="146" y="221"/>
                    <a:pt x="80" y="189"/>
                    <a:pt x="15" y="155"/>
                  </a:cubicBezTo>
                  <a:cubicBezTo>
                    <a:pt x="9" y="152"/>
                    <a:pt x="0" y="145"/>
                    <a:pt x="0" y="139"/>
                  </a:cubicBezTo>
                  <a:cubicBezTo>
                    <a:pt x="0" y="134"/>
                    <a:pt x="8" y="126"/>
                    <a:pt x="15" y="123"/>
                  </a:cubicBezTo>
                  <a:cubicBezTo>
                    <a:pt x="88" y="84"/>
                    <a:pt x="162" y="46"/>
                    <a:pt x="235" y="7"/>
                  </a:cubicBezTo>
                  <a:cubicBezTo>
                    <a:pt x="247" y="0"/>
                    <a:pt x="257" y="0"/>
                    <a:pt x="269" y="6"/>
                  </a:cubicBezTo>
                  <a:cubicBezTo>
                    <a:pt x="342" y="46"/>
                    <a:pt x="417" y="84"/>
                    <a:pt x="491" y="124"/>
                  </a:cubicBezTo>
                  <a:cubicBezTo>
                    <a:pt x="497" y="127"/>
                    <a:pt x="501" y="132"/>
                    <a:pt x="509" y="1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9" name="Freeform 163">
              <a:extLst>
                <a:ext uri="{FF2B5EF4-FFF2-40B4-BE49-F238E27FC236}">
                  <a16:creationId xmlns:a16="http://schemas.microsoft.com/office/drawing/2014/main" id="{565F8E12-20EE-B311-9D09-91E7F3928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1626" y="4899025"/>
              <a:ext cx="1417638" cy="495300"/>
            </a:xfrm>
            <a:custGeom>
              <a:avLst/>
              <a:gdLst>
                <a:gd name="T0" fmla="*/ 519 w 519"/>
                <a:gd name="T1" fmla="*/ 48 h 181"/>
                <a:gd name="T2" fmla="*/ 498 w 519"/>
                <a:gd name="T3" fmla="*/ 57 h 181"/>
                <a:gd name="T4" fmla="*/ 269 w 519"/>
                <a:gd name="T5" fmla="*/ 178 h 181"/>
                <a:gd name="T6" fmla="*/ 245 w 519"/>
                <a:gd name="T7" fmla="*/ 177 h 181"/>
                <a:gd name="T8" fmla="*/ 17 w 519"/>
                <a:gd name="T9" fmla="*/ 58 h 181"/>
                <a:gd name="T10" fmla="*/ 16 w 519"/>
                <a:gd name="T11" fmla="*/ 29 h 181"/>
                <a:gd name="T12" fmla="*/ 21 w 519"/>
                <a:gd name="T13" fmla="*/ 26 h 181"/>
                <a:gd name="T14" fmla="*/ 117 w 519"/>
                <a:gd name="T15" fmla="*/ 26 h 181"/>
                <a:gd name="T16" fmla="*/ 226 w 519"/>
                <a:gd name="T17" fmla="*/ 84 h 181"/>
                <a:gd name="T18" fmla="*/ 288 w 519"/>
                <a:gd name="T19" fmla="*/ 84 h 181"/>
                <a:gd name="T20" fmla="*/ 424 w 519"/>
                <a:gd name="T21" fmla="*/ 11 h 181"/>
                <a:gd name="T22" fmla="*/ 465 w 519"/>
                <a:gd name="T23" fmla="*/ 12 h 181"/>
                <a:gd name="T24" fmla="*/ 499 w 519"/>
                <a:gd name="T25" fmla="*/ 30 h 181"/>
                <a:gd name="T26" fmla="*/ 519 w 519"/>
                <a:gd name="T27" fmla="*/ 4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9" h="181">
                  <a:moveTo>
                    <a:pt x="519" y="48"/>
                  </a:moveTo>
                  <a:cubicBezTo>
                    <a:pt x="510" y="52"/>
                    <a:pt x="504" y="54"/>
                    <a:pt x="498" y="57"/>
                  </a:cubicBezTo>
                  <a:cubicBezTo>
                    <a:pt x="422" y="98"/>
                    <a:pt x="345" y="138"/>
                    <a:pt x="269" y="178"/>
                  </a:cubicBezTo>
                  <a:cubicBezTo>
                    <a:pt x="262" y="181"/>
                    <a:pt x="251" y="181"/>
                    <a:pt x="245" y="177"/>
                  </a:cubicBezTo>
                  <a:cubicBezTo>
                    <a:pt x="169" y="138"/>
                    <a:pt x="93" y="98"/>
                    <a:pt x="17" y="58"/>
                  </a:cubicBezTo>
                  <a:cubicBezTo>
                    <a:pt x="0" y="49"/>
                    <a:pt x="0" y="39"/>
                    <a:pt x="16" y="29"/>
                  </a:cubicBezTo>
                  <a:cubicBezTo>
                    <a:pt x="18" y="28"/>
                    <a:pt x="19" y="27"/>
                    <a:pt x="21" y="26"/>
                  </a:cubicBezTo>
                  <a:cubicBezTo>
                    <a:pt x="69" y="0"/>
                    <a:pt x="69" y="0"/>
                    <a:pt x="117" y="26"/>
                  </a:cubicBezTo>
                  <a:cubicBezTo>
                    <a:pt x="154" y="45"/>
                    <a:pt x="191" y="64"/>
                    <a:pt x="226" y="84"/>
                  </a:cubicBezTo>
                  <a:cubicBezTo>
                    <a:pt x="248" y="96"/>
                    <a:pt x="267" y="95"/>
                    <a:pt x="288" y="84"/>
                  </a:cubicBezTo>
                  <a:cubicBezTo>
                    <a:pt x="333" y="59"/>
                    <a:pt x="379" y="36"/>
                    <a:pt x="424" y="11"/>
                  </a:cubicBezTo>
                  <a:cubicBezTo>
                    <a:pt x="439" y="2"/>
                    <a:pt x="451" y="2"/>
                    <a:pt x="465" y="12"/>
                  </a:cubicBezTo>
                  <a:cubicBezTo>
                    <a:pt x="476" y="18"/>
                    <a:pt x="488" y="23"/>
                    <a:pt x="499" y="30"/>
                  </a:cubicBezTo>
                  <a:cubicBezTo>
                    <a:pt x="503" y="33"/>
                    <a:pt x="507" y="37"/>
                    <a:pt x="519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0" name="Freeform 164">
              <a:extLst>
                <a:ext uri="{FF2B5EF4-FFF2-40B4-BE49-F238E27FC236}">
                  <a16:creationId xmlns:a16="http://schemas.microsoft.com/office/drawing/2014/main" id="{1AFF1A44-7039-F194-8C97-B927E81F6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1626" y="4589463"/>
              <a:ext cx="1400175" cy="492125"/>
            </a:xfrm>
            <a:custGeom>
              <a:avLst/>
              <a:gdLst>
                <a:gd name="T0" fmla="*/ 513 w 513"/>
                <a:gd name="T1" fmla="*/ 43 h 180"/>
                <a:gd name="T2" fmla="*/ 499 w 513"/>
                <a:gd name="T3" fmla="*/ 56 h 180"/>
                <a:gd name="T4" fmla="*/ 267 w 513"/>
                <a:gd name="T5" fmla="*/ 177 h 180"/>
                <a:gd name="T6" fmla="*/ 245 w 513"/>
                <a:gd name="T7" fmla="*/ 177 h 180"/>
                <a:gd name="T8" fmla="*/ 16 w 513"/>
                <a:gd name="T9" fmla="*/ 56 h 180"/>
                <a:gd name="T10" fmla="*/ 15 w 513"/>
                <a:gd name="T11" fmla="*/ 29 h 180"/>
                <a:gd name="T12" fmla="*/ 18 w 513"/>
                <a:gd name="T13" fmla="*/ 27 h 180"/>
                <a:gd name="T14" fmla="*/ 119 w 513"/>
                <a:gd name="T15" fmla="*/ 25 h 180"/>
                <a:gd name="T16" fmla="*/ 224 w 513"/>
                <a:gd name="T17" fmla="*/ 81 h 180"/>
                <a:gd name="T18" fmla="*/ 289 w 513"/>
                <a:gd name="T19" fmla="*/ 82 h 180"/>
                <a:gd name="T20" fmla="*/ 430 w 513"/>
                <a:gd name="T21" fmla="*/ 8 h 180"/>
                <a:gd name="T22" fmla="*/ 458 w 513"/>
                <a:gd name="T23" fmla="*/ 7 h 180"/>
                <a:gd name="T24" fmla="*/ 500 w 513"/>
                <a:gd name="T25" fmla="*/ 29 h 180"/>
                <a:gd name="T26" fmla="*/ 513 w 513"/>
                <a:gd name="T27" fmla="*/ 4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3" h="180">
                  <a:moveTo>
                    <a:pt x="513" y="43"/>
                  </a:moveTo>
                  <a:cubicBezTo>
                    <a:pt x="507" y="48"/>
                    <a:pt x="503" y="53"/>
                    <a:pt x="499" y="56"/>
                  </a:cubicBezTo>
                  <a:cubicBezTo>
                    <a:pt x="422" y="96"/>
                    <a:pt x="345" y="137"/>
                    <a:pt x="267" y="177"/>
                  </a:cubicBezTo>
                  <a:cubicBezTo>
                    <a:pt x="262" y="180"/>
                    <a:pt x="251" y="180"/>
                    <a:pt x="245" y="177"/>
                  </a:cubicBezTo>
                  <a:cubicBezTo>
                    <a:pt x="169" y="137"/>
                    <a:pt x="92" y="97"/>
                    <a:pt x="16" y="56"/>
                  </a:cubicBezTo>
                  <a:cubicBezTo>
                    <a:pt x="0" y="47"/>
                    <a:pt x="0" y="38"/>
                    <a:pt x="15" y="29"/>
                  </a:cubicBezTo>
                  <a:cubicBezTo>
                    <a:pt x="16" y="28"/>
                    <a:pt x="17" y="27"/>
                    <a:pt x="18" y="27"/>
                  </a:cubicBezTo>
                  <a:cubicBezTo>
                    <a:pt x="52" y="1"/>
                    <a:pt x="83" y="0"/>
                    <a:pt x="119" y="25"/>
                  </a:cubicBezTo>
                  <a:cubicBezTo>
                    <a:pt x="152" y="47"/>
                    <a:pt x="189" y="62"/>
                    <a:pt x="224" y="81"/>
                  </a:cubicBezTo>
                  <a:cubicBezTo>
                    <a:pt x="247" y="94"/>
                    <a:pt x="266" y="95"/>
                    <a:pt x="289" y="82"/>
                  </a:cubicBezTo>
                  <a:cubicBezTo>
                    <a:pt x="336" y="56"/>
                    <a:pt x="383" y="31"/>
                    <a:pt x="430" y="8"/>
                  </a:cubicBezTo>
                  <a:cubicBezTo>
                    <a:pt x="438" y="4"/>
                    <a:pt x="450" y="4"/>
                    <a:pt x="458" y="7"/>
                  </a:cubicBezTo>
                  <a:cubicBezTo>
                    <a:pt x="472" y="13"/>
                    <a:pt x="486" y="21"/>
                    <a:pt x="500" y="29"/>
                  </a:cubicBezTo>
                  <a:cubicBezTo>
                    <a:pt x="505" y="32"/>
                    <a:pt x="508" y="37"/>
                    <a:pt x="5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379F9BE9-95EE-8D5E-00D0-8934A1D3B37E}"/>
              </a:ext>
            </a:extLst>
          </p:cNvPr>
          <p:cNvGrpSpPr/>
          <p:nvPr/>
        </p:nvGrpSpPr>
        <p:grpSpPr>
          <a:xfrm>
            <a:off x="9608704" y="3260389"/>
            <a:ext cx="183716" cy="211836"/>
            <a:chOff x="-9504233" y="-1169460"/>
            <a:chExt cx="1866900" cy="2152650"/>
          </a:xfrm>
          <a:solidFill>
            <a:schemeClr val="bg1"/>
          </a:solidFill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5745570-CB04-F464-1ECD-073985DEC4E0}"/>
                </a:ext>
              </a:extLst>
            </p:cNvPr>
            <p:cNvSpPr/>
            <p:nvPr/>
          </p:nvSpPr>
          <p:spPr>
            <a:xfrm>
              <a:off x="-9504233" y="-1169460"/>
              <a:ext cx="1866900" cy="2152650"/>
            </a:xfrm>
            <a:custGeom>
              <a:avLst/>
              <a:gdLst>
                <a:gd name="connsiteX0" fmla="*/ 1823529 w 1866900"/>
                <a:gd name="connsiteY0" fmla="*/ 2151063 h 2152650"/>
                <a:gd name="connsiteX1" fmla="*/ 515429 w 1866900"/>
                <a:gd name="connsiteY1" fmla="*/ 2151063 h 2152650"/>
                <a:gd name="connsiteX2" fmla="*/ 473519 w 1866900"/>
                <a:gd name="connsiteY2" fmla="*/ 2010728 h 2152650"/>
                <a:gd name="connsiteX3" fmla="*/ 473519 w 1866900"/>
                <a:gd name="connsiteY3" fmla="*/ 1947228 h 2152650"/>
                <a:gd name="connsiteX4" fmla="*/ 441769 w 1866900"/>
                <a:gd name="connsiteY4" fmla="*/ 1916113 h 2152650"/>
                <a:gd name="connsiteX5" fmla="*/ 324294 w 1866900"/>
                <a:gd name="connsiteY5" fmla="*/ 1916748 h 2152650"/>
                <a:gd name="connsiteX6" fmla="*/ 239204 w 1866900"/>
                <a:gd name="connsiteY6" fmla="*/ 1829117 h 2152650"/>
                <a:gd name="connsiteX7" fmla="*/ 239839 w 1866900"/>
                <a:gd name="connsiteY7" fmla="*/ 1711642 h 2152650"/>
                <a:gd name="connsiteX8" fmla="*/ 209994 w 1866900"/>
                <a:gd name="connsiteY8" fmla="*/ 1681163 h 2152650"/>
                <a:gd name="connsiteX9" fmla="*/ 76644 w 1866900"/>
                <a:gd name="connsiteY9" fmla="*/ 1681163 h 2152650"/>
                <a:gd name="connsiteX10" fmla="*/ 38544 w 1866900"/>
                <a:gd name="connsiteY10" fmla="*/ 1670367 h 2152650"/>
                <a:gd name="connsiteX11" fmla="*/ 5524 w 1866900"/>
                <a:gd name="connsiteY11" fmla="*/ 1587183 h 2152650"/>
                <a:gd name="connsiteX12" fmla="*/ 4889 w 1866900"/>
                <a:gd name="connsiteY12" fmla="*/ 130492 h 2152650"/>
                <a:gd name="connsiteX13" fmla="*/ 44259 w 1866900"/>
                <a:gd name="connsiteY13" fmla="*/ 4763 h 2152650"/>
                <a:gd name="connsiteX14" fmla="*/ 1352359 w 1866900"/>
                <a:gd name="connsiteY14" fmla="*/ 4763 h 2152650"/>
                <a:gd name="connsiteX15" fmla="*/ 1394269 w 1866900"/>
                <a:gd name="connsiteY15" fmla="*/ 148273 h 2152650"/>
                <a:gd name="connsiteX16" fmla="*/ 1394269 w 1866900"/>
                <a:gd name="connsiteY16" fmla="*/ 208597 h 2152650"/>
                <a:gd name="connsiteX17" fmla="*/ 1426019 w 1866900"/>
                <a:gd name="connsiteY17" fmla="*/ 239713 h 2152650"/>
                <a:gd name="connsiteX18" fmla="*/ 1543494 w 1866900"/>
                <a:gd name="connsiteY18" fmla="*/ 239078 h 2152650"/>
                <a:gd name="connsiteX19" fmla="*/ 1628584 w 1866900"/>
                <a:gd name="connsiteY19" fmla="*/ 326708 h 2152650"/>
                <a:gd name="connsiteX20" fmla="*/ 1627949 w 1866900"/>
                <a:gd name="connsiteY20" fmla="*/ 444182 h 2152650"/>
                <a:gd name="connsiteX21" fmla="*/ 1657794 w 1866900"/>
                <a:gd name="connsiteY21" fmla="*/ 474663 h 2152650"/>
                <a:gd name="connsiteX22" fmla="*/ 1791144 w 1866900"/>
                <a:gd name="connsiteY22" fmla="*/ 474663 h 2152650"/>
                <a:gd name="connsiteX23" fmla="*/ 1829244 w 1866900"/>
                <a:gd name="connsiteY23" fmla="*/ 485457 h 2152650"/>
                <a:gd name="connsiteX24" fmla="*/ 1862264 w 1866900"/>
                <a:gd name="connsiteY24" fmla="*/ 568008 h 2152650"/>
                <a:gd name="connsiteX25" fmla="*/ 1862264 w 1866900"/>
                <a:gd name="connsiteY25" fmla="*/ 2018983 h 2152650"/>
                <a:gd name="connsiteX26" fmla="*/ 1823529 w 1866900"/>
                <a:gd name="connsiteY26" fmla="*/ 2151063 h 2152650"/>
                <a:gd name="connsiteX27" fmla="*/ 604964 w 1866900"/>
                <a:gd name="connsiteY27" fmla="*/ 1312228 h 2152650"/>
                <a:gd name="connsiteX28" fmla="*/ 604964 w 1866900"/>
                <a:gd name="connsiteY28" fmla="*/ 1968817 h 2152650"/>
                <a:gd name="connsiteX29" fmla="*/ 651954 w 1866900"/>
                <a:gd name="connsiteY29" fmla="*/ 2016442 h 2152650"/>
                <a:gd name="connsiteX30" fmla="*/ 1686369 w 1866900"/>
                <a:gd name="connsiteY30" fmla="*/ 2016442 h 2152650"/>
                <a:gd name="connsiteX31" fmla="*/ 1731454 w 1866900"/>
                <a:gd name="connsiteY31" fmla="*/ 1972628 h 2152650"/>
                <a:gd name="connsiteX32" fmla="*/ 1731454 w 1866900"/>
                <a:gd name="connsiteY32" fmla="*/ 655638 h 2152650"/>
                <a:gd name="connsiteX33" fmla="*/ 1684464 w 1866900"/>
                <a:gd name="connsiteY33" fmla="*/ 608013 h 2152650"/>
                <a:gd name="connsiteX34" fmla="*/ 650049 w 1866900"/>
                <a:gd name="connsiteY34" fmla="*/ 608013 h 2152650"/>
                <a:gd name="connsiteX35" fmla="*/ 604964 w 1866900"/>
                <a:gd name="connsiteY35" fmla="*/ 651828 h 2152650"/>
                <a:gd name="connsiteX36" fmla="*/ 604964 w 1866900"/>
                <a:gd name="connsiteY36" fmla="*/ 1312228 h 2152650"/>
                <a:gd name="connsiteX37" fmla="*/ 137604 w 1866900"/>
                <a:gd name="connsiteY37" fmla="*/ 842327 h 2152650"/>
                <a:gd name="connsiteX38" fmla="*/ 137604 w 1866900"/>
                <a:gd name="connsiteY38" fmla="*/ 842327 h 2152650"/>
                <a:gd name="connsiteX39" fmla="*/ 136969 w 1866900"/>
                <a:gd name="connsiteY39" fmla="*/ 1514793 h 2152650"/>
                <a:gd name="connsiteX40" fmla="*/ 167449 w 1866900"/>
                <a:gd name="connsiteY40" fmla="*/ 1547178 h 2152650"/>
                <a:gd name="connsiteX41" fmla="*/ 239839 w 1866900"/>
                <a:gd name="connsiteY41" fmla="*/ 1477328 h 2152650"/>
                <a:gd name="connsiteX42" fmla="*/ 239839 w 1866900"/>
                <a:gd name="connsiteY42" fmla="*/ 398463 h 2152650"/>
                <a:gd name="connsiteX43" fmla="*/ 241109 w 1866900"/>
                <a:gd name="connsiteY43" fmla="*/ 306388 h 2152650"/>
                <a:gd name="connsiteX44" fmla="*/ 316039 w 1866900"/>
                <a:gd name="connsiteY44" fmla="*/ 239078 h 2152650"/>
                <a:gd name="connsiteX45" fmla="*/ 1201229 w 1866900"/>
                <a:gd name="connsiteY45" fmla="*/ 239078 h 2152650"/>
                <a:gd name="connsiteX46" fmla="*/ 1263459 w 1866900"/>
                <a:gd name="connsiteY46" fmla="*/ 174308 h 2152650"/>
                <a:gd name="connsiteX47" fmla="*/ 1225359 w 1866900"/>
                <a:gd name="connsiteY47" fmla="*/ 138113 h 2152650"/>
                <a:gd name="connsiteX48" fmla="*/ 175069 w 1866900"/>
                <a:gd name="connsiteY48" fmla="*/ 138113 h 2152650"/>
                <a:gd name="connsiteX49" fmla="*/ 136334 w 1866900"/>
                <a:gd name="connsiteY49" fmla="*/ 175578 h 2152650"/>
                <a:gd name="connsiteX50" fmla="*/ 137604 w 1866900"/>
                <a:gd name="connsiteY50" fmla="*/ 842327 h 2152650"/>
                <a:gd name="connsiteX51" fmla="*/ 371284 w 1866900"/>
                <a:gd name="connsiteY51" fmla="*/ 1079183 h 2152650"/>
                <a:gd name="connsiteX52" fmla="*/ 371284 w 1866900"/>
                <a:gd name="connsiteY52" fmla="*/ 1714183 h 2152650"/>
                <a:gd name="connsiteX53" fmla="*/ 442404 w 1866900"/>
                <a:gd name="connsiteY53" fmla="*/ 1782763 h 2152650"/>
                <a:gd name="connsiteX54" fmla="*/ 474154 w 1866900"/>
                <a:gd name="connsiteY54" fmla="*/ 1747838 h 2152650"/>
                <a:gd name="connsiteX55" fmla="*/ 473519 w 1866900"/>
                <a:gd name="connsiteY55" fmla="*/ 1522413 h 2152650"/>
                <a:gd name="connsiteX56" fmla="*/ 473519 w 1866900"/>
                <a:gd name="connsiteY56" fmla="*/ 567373 h 2152650"/>
                <a:gd name="connsiteX57" fmla="*/ 565594 w 1866900"/>
                <a:gd name="connsiteY57" fmla="*/ 473393 h 2152650"/>
                <a:gd name="connsiteX58" fmla="*/ 1251394 w 1866900"/>
                <a:gd name="connsiteY58" fmla="*/ 474028 h 2152650"/>
                <a:gd name="connsiteX59" fmla="*/ 1460944 w 1866900"/>
                <a:gd name="connsiteY59" fmla="*/ 474663 h 2152650"/>
                <a:gd name="connsiteX60" fmla="*/ 1498409 w 1866900"/>
                <a:gd name="connsiteY60" fmla="*/ 435928 h 2152650"/>
                <a:gd name="connsiteX61" fmla="*/ 1498409 w 1866900"/>
                <a:gd name="connsiteY61" fmla="*/ 416878 h 2152650"/>
                <a:gd name="connsiteX62" fmla="*/ 1455864 w 1866900"/>
                <a:gd name="connsiteY62" fmla="*/ 373698 h 2152650"/>
                <a:gd name="connsiteX63" fmla="*/ 415099 w 1866900"/>
                <a:gd name="connsiteY63" fmla="*/ 373698 h 2152650"/>
                <a:gd name="connsiteX64" fmla="*/ 371919 w 1866900"/>
                <a:gd name="connsiteY64" fmla="*/ 418782 h 2152650"/>
                <a:gd name="connsiteX65" fmla="*/ 371284 w 1866900"/>
                <a:gd name="connsiteY65" fmla="*/ 1079183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866900" h="2152650">
                  <a:moveTo>
                    <a:pt x="1823529" y="2151063"/>
                  </a:moveTo>
                  <a:cubicBezTo>
                    <a:pt x="1387284" y="2151063"/>
                    <a:pt x="951674" y="2151063"/>
                    <a:pt x="515429" y="2151063"/>
                  </a:cubicBezTo>
                  <a:cubicBezTo>
                    <a:pt x="463994" y="2115503"/>
                    <a:pt x="474789" y="2061528"/>
                    <a:pt x="473519" y="2010728"/>
                  </a:cubicBezTo>
                  <a:cubicBezTo>
                    <a:pt x="472884" y="1989773"/>
                    <a:pt x="471614" y="1968183"/>
                    <a:pt x="473519" y="1947228"/>
                  </a:cubicBezTo>
                  <a:cubicBezTo>
                    <a:pt x="476059" y="1922463"/>
                    <a:pt x="463994" y="1915478"/>
                    <a:pt x="441769" y="1916113"/>
                  </a:cubicBezTo>
                  <a:cubicBezTo>
                    <a:pt x="402399" y="1916748"/>
                    <a:pt x="363029" y="1914208"/>
                    <a:pt x="324294" y="1916748"/>
                  </a:cubicBezTo>
                  <a:cubicBezTo>
                    <a:pt x="266509" y="1921192"/>
                    <a:pt x="237299" y="1884998"/>
                    <a:pt x="239204" y="1829117"/>
                  </a:cubicBezTo>
                  <a:cubicBezTo>
                    <a:pt x="240474" y="1789748"/>
                    <a:pt x="238569" y="1751013"/>
                    <a:pt x="239839" y="1711642"/>
                  </a:cubicBezTo>
                  <a:cubicBezTo>
                    <a:pt x="240474" y="1689417"/>
                    <a:pt x="230949" y="1681163"/>
                    <a:pt x="209994" y="1681163"/>
                  </a:cubicBezTo>
                  <a:cubicBezTo>
                    <a:pt x="165544" y="1681798"/>
                    <a:pt x="121094" y="1682433"/>
                    <a:pt x="76644" y="1681163"/>
                  </a:cubicBezTo>
                  <a:cubicBezTo>
                    <a:pt x="63944" y="1680528"/>
                    <a:pt x="49974" y="1676083"/>
                    <a:pt x="38544" y="1670367"/>
                  </a:cubicBezTo>
                  <a:cubicBezTo>
                    <a:pt x="3619" y="1652588"/>
                    <a:pt x="5524" y="1618933"/>
                    <a:pt x="5524" y="1587183"/>
                  </a:cubicBezTo>
                  <a:cubicBezTo>
                    <a:pt x="5524" y="1101408"/>
                    <a:pt x="5524" y="616268"/>
                    <a:pt x="4889" y="130492"/>
                  </a:cubicBezTo>
                  <a:cubicBezTo>
                    <a:pt x="4889" y="84138"/>
                    <a:pt x="444" y="37148"/>
                    <a:pt x="44259" y="4763"/>
                  </a:cubicBezTo>
                  <a:cubicBezTo>
                    <a:pt x="480504" y="4763"/>
                    <a:pt x="916114" y="4763"/>
                    <a:pt x="1352359" y="4763"/>
                  </a:cubicBezTo>
                  <a:cubicBezTo>
                    <a:pt x="1404429" y="41593"/>
                    <a:pt x="1392999" y="96838"/>
                    <a:pt x="1394269" y="148273"/>
                  </a:cubicBezTo>
                  <a:cubicBezTo>
                    <a:pt x="1394904" y="168593"/>
                    <a:pt x="1396174" y="188278"/>
                    <a:pt x="1394269" y="208597"/>
                  </a:cubicBezTo>
                  <a:cubicBezTo>
                    <a:pt x="1391729" y="233363"/>
                    <a:pt x="1403794" y="240347"/>
                    <a:pt x="1426019" y="239713"/>
                  </a:cubicBezTo>
                  <a:cubicBezTo>
                    <a:pt x="1465389" y="239078"/>
                    <a:pt x="1504759" y="242253"/>
                    <a:pt x="1543494" y="239078"/>
                  </a:cubicBezTo>
                  <a:cubicBezTo>
                    <a:pt x="1600644" y="234633"/>
                    <a:pt x="1631124" y="270828"/>
                    <a:pt x="1628584" y="326708"/>
                  </a:cubicBezTo>
                  <a:cubicBezTo>
                    <a:pt x="1627314" y="366078"/>
                    <a:pt x="1629219" y="404813"/>
                    <a:pt x="1627949" y="444182"/>
                  </a:cubicBezTo>
                  <a:cubicBezTo>
                    <a:pt x="1627314" y="466407"/>
                    <a:pt x="1636204" y="474663"/>
                    <a:pt x="1657794" y="474663"/>
                  </a:cubicBezTo>
                  <a:cubicBezTo>
                    <a:pt x="1702244" y="474028"/>
                    <a:pt x="1746694" y="473393"/>
                    <a:pt x="1791144" y="474663"/>
                  </a:cubicBezTo>
                  <a:cubicBezTo>
                    <a:pt x="1803844" y="475298"/>
                    <a:pt x="1817814" y="479743"/>
                    <a:pt x="1829244" y="485457"/>
                  </a:cubicBezTo>
                  <a:cubicBezTo>
                    <a:pt x="1864804" y="502603"/>
                    <a:pt x="1862264" y="536893"/>
                    <a:pt x="1862264" y="568008"/>
                  </a:cubicBezTo>
                  <a:cubicBezTo>
                    <a:pt x="1862264" y="1051878"/>
                    <a:pt x="1862264" y="1535113"/>
                    <a:pt x="1862264" y="2018983"/>
                  </a:cubicBezTo>
                  <a:cubicBezTo>
                    <a:pt x="1862899" y="2067242"/>
                    <a:pt x="1869249" y="2116773"/>
                    <a:pt x="1823529" y="2151063"/>
                  </a:cubicBezTo>
                  <a:close/>
                  <a:moveTo>
                    <a:pt x="604964" y="1312228"/>
                  </a:moveTo>
                  <a:cubicBezTo>
                    <a:pt x="604964" y="1531303"/>
                    <a:pt x="604964" y="1750378"/>
                    <a:pt x="604964" y="1968817"/>
                  </a:cubicBezTo>
                  <a:cubicBezTo>
                    <a:pt x="604964" y="2016442"/>
                    <a:pt x="604964" y="2016442"/>
                    <a:pt x="651954" y="2016442"/>
                  </a:cubicBezTo>
                  <a:cubicBezTo>
                    <a:pt x="996759" y="2016442"/>
                    <a:pt x="1341564" y="2016442"/>
                    <a:pt x="1686369" y="2016442"/>
                  </a:cubicBezTo>
                  <a:cubicBezTo>
                    <a:pt x="1730819" y="2016442"/>
                    <a:pt x="1731454" y="2015808"/>
                    <a:pt x="1731454" y="1972628"/>
                  </a:cubicBezTo>
                  <a:cubicBezTo>
                    <a:pt x="1731454" y="1533843"/>
                    <a:pt x="1731454" y="1094423"/>
                    <a:pt x="1731454" y="655638"/>
                  </a:cubicBezTo>
                  <a:cubicBezTo>
                    <a:pt x="1731454" y="608013"/>
                    <a:pt x="1731454" y="608013"/>
                    <a:pt x="1684464" y="608013"/>
                  </a:cubicBezTo>
                  <a:cubicBezTo>
                    <a:pt x="1339659" y="608013"/>
                    <a:pt x="994854" y="608013"/>
                    <a:pt x="650049" y="608013"/>
                  </a:cubicBezTo>
                  <a:cubicBezTo>
                    <a:pt x="605599" y="608013"/>
                    <a:pt x="604964" y="608648"/>
                    <a:pt x="604964" y="651828"/>
                  </a:cubicBezTo>
                  <a:cubicBezTo>
                    <a:pt x="604964" y="872173"/>
                    <a:pt x="605599" y="1092518"/>
                    <a:pt x="604964" y="1312228"/>
                  </a:cubicBezTo>
                  <a:close/>
                  <a:moveTo>
                    <a:pt x="137604" y="842327"/>
                  </a:moveTo>
                  <a:cubicBezTo>
                    <a:pt x="137604" y="842327"/>
                    <a:pt x="137604" y="842327"/>
                    <a:pt x="137604" y="842327"/>
                  </a:cubicBezTo>
                  <a:cubicBezTo>
                    <a:pt x="137604" y="1066483"/>
                    <a:pt x="137604" y="1290638"/>
                    <a:pt x="136969" y="1514793"/>
                  </a:cubicBezTo>
                  <a:cubicBezTo>
                    <a:pt x="136969" y="1538288"/>
                    <a:pt x="144589" y="1547813"/>
                    <a:pt x="167449" y="1547178"/>
                  </a:cubicBezTo>
                  <a:cubicBezTo>
                    <a:pt x="250634" y="1545908"/>
                    <a:pt x="239839" y="1556068"/>
                    <a:pt x="239839" y="1477328"/>
                  </a:cubicBezTo>
                  <a:cubicBezTo>
                    <a:pt x="240474" y="1117918"/>
                    <a:pt x="239839" y="757873"/>
                    <a:pt x="239839" y="398463"/>
                  </a:cubicBezTo>
                  <a:cubicBezTo>
                    <a:pt x="239839" y="367983"/>
                    <a:pt x="238569" y="336868"/>
                    <a:pt x="241109" y="306388"/>
                  </a:cubicBezTo>
                  <a:cubicBezTo>
                    <a:pt x="245554" y="259397"/>
                    <a:pt x="269049" y="239078"/>
                    <a:pt x="316039" y="239078"/>
                  </a:cubicBezTo>
                  <a:cubicBezTo>
                    <a:pt x="611314" y="239078"/>
                    <a:pt x="905954" y="239078"/>
                    <a:pt x="1201229" y="239078"/>
                  </a:cubicBezTo>
                  <a:cubicBezTo>
                    <a:pt x="1264729" y="239078"/>
                    <a:pt x="1263459" y="239078"/>
                    <a:pt x="1263459" y="174308"/>
                  </a:cubicBezTo>
                  <a:cubicBezTo>
                    <a:pt x="1263459" y="145733"/>
                    <a:pt x="1252029" y="138113"/>
                    <a:pt x="1225359" y="138113"/>
                  </a:cubicBezTo>
                  <a:cubicBezTo>
                    <a:pt x="875474" y="138748"/>
                    <a:pt x="524954" y="138748"/>
                    <a:pt x="175069" y="138113"/>
                  </a:cubicBezTo>
                  <a:cubicBezTo>
                    <a:pt x="147129" y="138113"/>
                    <a:pt x="135699" y="145098"/>
                    <a:pt x="136334" y="175578"/>
                  </a:cubicBezTo>
                  <a:cubicBezTo>
                    <a:pt x="138239" y="397828"/>
                    <a:pt x="137604" y="620078"/>
                    <a:pt x="137604" y="842327"/>
                  </a:cubicBezTo>
                  <a:close/>
                  <a:moveTo>
                    <a:pt x="371284" y="1079183"/>
                  </a:moveTo>
                  <a:cubicBezTo>
                    <a:pt x="371284" y="1290638"/>
                    <a:pt x="371284" y="1502093"/>
                    <a:pt x="371284" y="1714183"/>
                  </a:cubicBezTo>
                  <a:cubicBezTo>
                    <a:pt x="371284" y="1789113"/>
                    <a:pt x="361124" y="1780858"/>
                    <a:pt x="442404" y="1782763"/>
                  </a:cubicBezTo>
                  <a:cubicBezTo>
                    <a:pt x="467804" y="1783398"/>
                    <a:pt x="474789" y="1771967"/>
                    <a:pt x="474154" y="1747838"/>
                  </a:cubicBezTo>
                  <a:cubicBezTo>
                    <a:pt x="472884" y="1672908"/>
                    <a:pt x="473519" y="1597343"/>
                    <a:pt x="473519" y="1522413"/>
                  </a:cubicBezTo>
                  <a:cubicBezTo>
                    <a:pt x="473519" y="1204278"/>
                    <a:pt x="474154" y="885508"/>
                    <a:pt x="473519" y="567373"/>
                  </a:cubicBezTo>
                  <a:cubicBezTo>
                    <a:pt x="473519" y="506413"/>
                    <a:pt x="493204" y="472757"/>
                    <a:pt x="565594" y="473393"/>
                  </a:cubicBezTo>
                  <a:cubicBezTo>
                    <a:pt x="794194" y="475932"/>
                    <a:pt x="1022794" y="474028"/>
                    <a:pt x="1251394" y="474028"/>
                  </a:cubicBezTo>
                  <a:cubicBezTo>
                    <a:pt x="1321244" y="474028"/>
                    <a:pt x="1391094" y="472757"/>
                    <a:pt x="1460944" y="474663"/>
                  </a:cubicBezTo>
                  <a:cubicBezTo>
                    <a:pt x="1490154" y="475298"/>
                    <a:pt x="1502219" y="464503"/>
                    <a:pt x="1498409" y="435928"/>
                  </a:cubicBezTo>
                  <a:cubicBezTo>
                    <a:pt x="1497774" y="429578"/>
                    <a:pt x="1498409" y="423228"/>
                    <a:pt x="1498409" y="416878"/>
                  </a:cubicBezTo>
                  <a:cubicBezTo>
                    <a:pt x="1498409" y="375603"/>
                    <a:pt x="1497139" y="373698"/>
                    <a:pt x="1455864" y="373698"/>
                  </a:cubicBezTo>
                  <a:cubicBezTo>
                    <a:pt x="1109154" y="373698"/>
                    <a:pt x="761809" y="373698"/>
                    <a:pt x="415099" y="373698"/>
                  </a:cubicBezTo>
                  <a:cubicBezTo>
                    <a:pt x="372554" y="373698"/>
                    <a:pt x="371919" y="374333"/>
                    <a:pt x="371919" y="418782"/>
                  </a:cubicBezTo>
                  <a:cubicBezTo>
                    <a:pt x="370649" y="639128"/>
                    <a:pt x="371284" y="858838"/>
                    <a:pt x="371284" y="10791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212927B-0FA4-BA82-A2FB-CDE67A91AA93}"/>
                </a:ext>
              </a:extLst>
            </p:cNvPr>
            <p:cNvSpPr/>
            <p:nvPr/>
          </p:nvSpPr>
          <p:spPr>
            <a:xfrm>
              <a:off x="-8708464" y="88476"/>
              <a:ext cx="742950" cy="95250"/>
            </a:xfrm>
            <a:custGeom>
              <a:avLst/>
              <a:gdLst>
                <a:gd name="connsiteX0" fmla="*/ 370535 w 742950"/>
                <a:gd name="connsiteY0" fmla="*/ 90488 h 95250"/>
                <a:gd name="connsiteX1" fmla="*/ 56845 w 742950"/>
                <a:gd name="connsiteY1" fmla="*/ 90488 h 95250"/>
                <a:gd name="connsiteX2" fmla="*/ 4775 w 742950"/>
                <a:gd name="connsiteY2" fmla="*/ 51752 h 95250"/>
                <a:gd name="connsiteX3" fmla="*/ 57481 w 742950"/>
                <a:gd name="connsiteY3" fmla="*/ 4763 h 95250"/>
                <a:gd name="connsiteX4" fmla="*/ 688671 w 742950"/>
                <a:gd name="connsiteY4" fmla="*/ 4763 h 95250"/>
                <a:gd name="connsiteX5" fmla="*/ 741375 w 742950"/>
                <a:gd name="connsiteY5" fmla="*/ 49847 h 95250"/>
                <a:gd name="connsiteX6" fmla="*/ 690575 w 742950"/>
                <a:gd name="connsiteY6" fmla="*/ 90488 h 95250"/>
                <a:gd name="connsiteX7" fmla="*/ 370535 w 742950"/>
                <a:gd name="connsiteY7" fmla="*/ 90488 h 95250"/>
                <a:gd name="connsiteX8" fmla="*/ 370535 w 742950"/>
                <a:gd name="connsiteY8" fmla="*/ 9048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95250">
                  <a:moveTo>
                    <a:pt x="370535" y="90488"/>
                  </a:moveTo>
                  <a:cubicBezTo>
                    <a:pt x="265760" y="90488"/>
                    <a:pt x="160985" y="90488"/>
                    <a:pt x="56845" y="90488"/>
                  </a:cubicBezTo>
                  <a:cubicBezTo>
                    <a:pt x="24460" y="90488"/>
                    <a:pt x="6045" y="75247"/>
                    <a:pt x="4775" y="51752"/>
                  </a:cubicBezTo>
                  <a:cubicBezTo>
                    <a:pt x="4140" y="26352"/>
                    <a:pt x="27000" y="4763"/>
                    <a:pt x="57481" y="4763"/>
                  </a:cubicBezTo>
                  <a:cubicBezTo>
                    <a:pt x="267665" y="4763"/>
                    <a:pt x="477850" y="4763"/>
                    <a:pt x="688671" y="4763"/>
                  </a:cubicBezTo>
                  <a:cubicBezTo>
                    <a:pt x="714706" y="4763"/>
                    <a:pt x="741375" y="28257"/>
                    <a:pt x="741375" y="49847"/>
                  </a:cubicBezTo>
                  <a:cubicBezTo>
                    <a:pt x="741375" y="71438"/>
                    <a:pt x="719785" y="90488"/>
                    <a:pt x="690575" y="90488"/>
                  </a:cubicBezTo>
                  <a:cubicBezTo>
                    <a:pt x="583896" y="90488"/>
                    <a:pt x="477215" y="90488"/>
                    <a:pt x="370535" y="90488"/>
                  </a:cubicBezTo>
                  <a:cubicBezTo>
                    <a:pt x="370535" y="90488"/>
                    <a:pt x="370535" y="90488"/>
                    <a:pt x="370535" y="904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1968F93-EAE0-AB62-9EDB-3733D4D0C58C}"/>
                </a:ext>
              </a:extLst>
            </p:cNvPr>
            <p:cNvSpPr/>
            <p:nvPr/>
          </p:nvSpPr>
          <p:spPr>
            <a:xfrm>
              <a:off x="-8707831" y="272626"/>
              <a:ext cx="742950" cy="88900"/>
            </a:xfrm>
            <a:custGeom>
              <a:avLst/>
              <a:gdLst>
                <a:gd name="connsiteX0" fmla="*/ 370537 w 742950"/>
                <a:gd name="connsiteY0" fmla="*/ 89852 h 88900"/>
                <a:gd name="connsiteX1" fmla="*/ 56212 w 742950"/>
                <a:gd name="connsiteY1" fmla="*/ 89852 h 88900"/>
                <a:gd name="connsiteX2" fmla="*/ 4777 w 742950"/>
                <a:gd name="connsiteY2" fmla="*/ 47307 h 88900"/>
                <a:gd name="connsiteX3" fmla="*/ 56847 w 742950"/>
                <a:gd name="connsiteY3" fmla="*/ 4763 h 88900"/>
                <a:gd name="connsiteX4" fmla="*/ 684862 w 742950"/>
                <a:gd name="connsiteY4" fmla="*/ 4763 h 88900"/>
                <a:gd name="connsiteX5" fmla="*/ 740107 w 742950"/>
                <a:gd name="connsiteY5" fmla="*/ 47942 h 88900"/>
                <a:gd name="connsiteX6" fmla="*/ 686767 w 742950"/>
                <a:gd name="connsiteY6" fmla="*/ 89852 h 88900"/>
                <a:gd name="connsiteX7" fmla="*/ 370537 w 742950"/>
                <a:gd name="connsiteY7" fmla="*/ 89852 h 88900"/>
                <a:gd name="connsiteX8" fmla="*/ 370537 w 742950"/>
                <a:gd name="connsiteY8" fmla="*/ 89852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88900">
                  <a:moveTo>
                    <a:pt x="370537" y="89852"/>
                  </a:moveTo>
                  <a:cubicBezTo>
                    <a:pt x="265762" y="89852"/>
                    <a:pt x="160987" y="89852"/>
                    <a:pt x="56212" y="89852"/>
                  </a:cubicBezTo>
                  <a:cubicBezTo>
                    <a:pt x="23827" y="89852"/>
                    <a:pt x="4142" y="72707"/>
                    <a:pt x="4777" y="47307"/>
                  </a:cubicBezTo>
                  <a:cubicBezTo>
                    <a:pt x="4777" y="22542"/>
                    <a:pt x="25732" y="4763"/>
                    <a:pt x="56847" y="4763"/>
                  </a:cubicBezTo>
                  <a:cubicBezTo>
                    <a:pt x="266398" y="4763"/>
                    <a:pt x="475948" y="4763"/>
                    <a:pt x="684862" y="4763"/>
                  </a:cubicBezTo>
                  <a:cubicBezTo>
                    <a:pt x="715977" y="4763"/>
                    <a:pt x="740107" y="24447"/>
                    <a:pt x="740107" y="47942"/>
                  </a:cubicBezTo>
                  <a:cubicBezTo>
                    <a:pt x="740107" y="71438"/>
                    <a:pt x="718517" y="89217"/>
                    <a:pt x="686767" y="89852"/>
                  </a:cubicBezTo>
                  <a:cubicBezTo>
                    <a:pt x="581992" y="89852"/>
                    <a:pt x="475948" y="89852"/>
                    <a:pt x="370537" y="89852"/>
                  </a:cubicBezTo>
                  <a:cubicBezTo>
                    <a:pt x="370537" y="89852"/>
                    <a:pt x="370537" y="89852"/>
                    <a:pt x="370537" y="898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DE99714-834A-4FE1-D6D1-EA9F0DF5A022}"/>
                </a:ext>
              </a:extLst>
            </p:cNvPr>
            <p:cNvSpPr/>
            <p:nvPr/>
          </p:nvSpPr>
          <p:spPr>
            <a:xfrm>
              <a:off x="-8708452" y="455505"/>
              <a:ext cx="742950" cy="88900"/>
            </a:xfrm>
            <a:custGeom>
              <a:avLst/>
              <a:gdLst>
                <a:gd name="connsiteX0" fmla="*/ 374333 w 742950"/>
                <a:gd name="connsiteY0" fmla="*/ 4763 h 88900"/>
                <a:gd name="connsiteX1" fmla="*/ 685483 w 742950"/>
                <a:gd name="connsiteY1" fmla="*/ 4763 h 88900"/>
                <a:gd name="connsiteX2" fmla="*/ 741363 w 742950"/>
                <a:gd name="connsiteY2" fmla="*/ 46673 h 88900"/>
                <a:gd name="connsiteX3" fmla="*/ 685483 w 742950"/>
                <a:gd name="connsiteY3" fmla="*/ 89852 h 88900"/>
                <a:gd name="connsiteX4" fmla="*/ 56833 w 742950"/>
                <a:gd name="connsiteY4" fmla="*/ 89852 h 88900"/>
                <a:gd name="connsiteX5" fmla="*/ 4763 w 742950"/>
                <a:gd name="connsiteY5" fmla="*/ 47308 h 88900"/>
                <a:gd name="connsiteX6" fmla="*/ 56833 w 742950"/>
                <a:gd name="connsiteY6" fmla="*/ 4763 h 88900"/>
                <a:gd name="connsiteX7" fmla="*/ 374333 w 742950"/>
                <a:gd name="connsiteY7" fmla="*/ 4763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88900">
                  <a:moveTo>
                    <a:pt x="374333" y="4763"/>
                  </a:moveTo>
                  <a:cubicBezTo>
                    <a:pt x="477838" y="4763"/>
                    <a:pt x="581977" y="4763"/>
                    <a:pt x="685483" y="4763"/>
                  </a:cubicBezTo>
                  <a:cubicBezTo>
                    <a:pt x="718502" y="4763"/>
                    <a:pt x="741998" y="22543"/>
                    <a:pt x="741363" y="46673"/>
                  </a:cubicBezTo>
                  <a:cubicBezTo>
                    <a:pt x="741363" y="70802"/>
                    <a:pt x="717233" y="89852"/>
                    <a:pt x="685483" y="89852"/>
                  </a:cubicBezTo>
                  <a:cubicBezTo>
                    <a:pt x="475933" y="89852"/>
                    <a:pt x="266383" y="89852"/>
                    <a:pt x="56833" y="89852"/>
                  </a:cubicBezTo>
                  <a:cubicBezTo>
                    <a:pt x="26352" y="89852"/>
                    <a:pt x="4763" y="72073"/>
                    <a:pt x="4763" y="47308"/>
                  </a:cubicBezTo>
                  <a:cubicBezTo>
                    <a:pt x="4763" y="22543"/>
                    <a:pt x="25718" y="4763"/>
                    <a:pt x="56833" y="4763"/>
                  </a:cubicBezTo>
                  <a:cubicBezTo>
                    <a:pt x="162877" y="4763"/>
                    <a:pt x="268288" y="5398"/>
                    <a:pt x="37433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A828C8D-977A-197E-0D78-3F3300DEA9BE}"/>
                </a:ext>
              </a:extLst>
            </p:cNvPr>
            <p:cNvSpPr/>
            <p:nvPr/>
          </p:nvSpPr>
          <p:spPr>
            <a:xfrm>
              <a:off x="-8708562" y="-256012"/>
              <a:ext cx="342900" cy="95250"/>
            </a:xfrm>
            <a:custGeom>
              <a:avLst/>
              <a:gdLst>
                <a:gd name="connsiteX0" fmla="*/ 171878 w 342900"/>
                <a:gd name="connsiteY0" fmla="*/ 91440 h 95250"/>
                <a:gd name="connsiteX1" fmla="*/ 63928 w 342900"/>
                <a:gd name="connsiteY1" fmla="*/ 91440 h 95250"/>
                <a:gd name="connsiteX2" fmla="*/ 4873 w 342900"/>
                <a:gd name="connsiteY2" fmla="*/ 50165 h 95250"/>
                <a:gd name="connsiteX3" fmla="*/ 60118 w 342900"/>
                <a:gd name="connsiteY3" fmla="*/ 5715 h 95250"/>
                <a:gd name="connsiteX4" fmla="*/ 288083 w 342900"/>
                <a:gd name="connsiteY4" fmla="*/ 5715 h 95250"/>
                <a:gd name="connsiteX5" fmla="*/ 339518 w 342900"/>
                <a:gd name="connsiteY5" fmla="*/ 45720 h 95250"/>
                <a:gd name="connsiteX6" fmla="*/ 288718 w 342900"/>
                <a:gd name="connsiteY6" fmla="*/ 90170 h 95250"/>
                <a:gd name="connsiteX7" fmla="*/ 171243 w 342900"/>
                <a:gd name="connsiteY7" fmla="*/ 90805 h 95250"/>
                <a:gd name="connsiteX8" fmla="*/ 171878 w 342900"/>
                <a:gd name="connsiteY8" fmla="*/ 9144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95250">
                  <a:moveTo>
                    <a:pt x="171878" y="91440"/>
                  </a:moveTo>
                  <a:cubicBezTo>
                    <a:pt x="135683" y="91440"/>
                    <a:pt x="100123" y="91440"/>
                    <a:pt x="63928" y="91440"/>
                  </a:cubicBezTo>
                  <a:cubicBezTo>
                    <a:pt x="32813" y="91440"/>
                    <a:pt x="6143" y="73025"/>
                    <a:pt x="4873" y="50165"/>
                  </a:cubicBezTo>
                  <a:cubicBezTo>
                    <a:pt x="2968" y="26670"/>
                    <a:pt x="25828" y="6350"/>
                    <a:pt x="60118" y="5715"/>
                  </a:cubicBezTo>
                  <a:cubicBezTo>
                    <a:pt x="136318" y="4445"/>
                    <a:pt x="212518" y="4445"/>
                    <a:pt x="288083" y="5715"/>
                  </a:cubicBezTo>
                  <a:cubicBezTo>
                    <a:pt x="313483" y="6350"/>
                    <a:pt x="336978" y="13970"/>
                    <a:pt x="339518" y="45720"/>
                  </a:cubicBezTo>
                  <a:cubicBezTo>
                    <a:pt x="341423" y="70485"/>
                    <a:pt x="321738" y="88900"/>
                    <a:pt x="288718" y="90170"/>
                  </a:cubicBezTo>
                  <a:cubicBezTo>
                    <a:pt x="249983" y="92075"/>
                    <a:pt x="210613" y="90805"/>
                    <a:pt x="171243" y="90805"/>
                  </a:cubicBezTo>
                  <a:cubicBezTo>
                    <a:pt x="171878" y="90170"/>
                    <a:pt x="171878" y="90805"/>
                    <a:pt x="171878" y="914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89" name="Group 439">
            <a:extLst>
              <a:ext uri="{FF2B5EF4-FFF2-40B4-BE49-F238E27FC236}">
                <a16:creationId xmlns:a16="http://schemas.microsoft.com/office/drawing/2014/main" id="{327F7203-1202-5357-59EC-C004248F890E}"/>
              </a:ext>
            </a:extLst>
          </p:cNvPr>
          <p:cNvGrpSpPr/>
          <p:nvPr/>
        </p:nvGrpSpPr>
        <p:grpSpPr>
          <a:xfrm>
            <a:off x="9585432" y="2120569"/>
            <a:ext cx="246221" cy="194416"/>
            <a:chOff x="-2644775" y="2681288"/>
            <a:chExt cx="2366962" cy="1931987"/>
          </a:xfrm>
          <a:solidFill>
            <a:schemeClr val="bg1"/>
          </a:solidFill>
        </p:grpSpPr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40A55FC9-88D2-BEAE-0B91-8261F47B97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03388" y="3184525"/>
              <a:ext cx="1425575" cy="1428750"/>
            </a:xfrm>
            <a:custGeom>
              <a:avLst/>
              <a:gdLst>
                <a:gd name="T0" fmla="*/ 328 w 380"/>
                <a:gd name="T1" fmla="*/ 254 h 381"/>
                <a:gd name="T2" fmla="*/ 253 w 380"/>
                <a:gd name="T3" fmla="*/ 53 h 381"/>
                <a:gd name="T4" fmla="*/ 52 w 380"/>
                <a:gd name="T5" fmla="*/ 128 h 381"/>
                <a:gd name="T6" fmla="*/ 127 w 380"/>
                <a:gd name="T7" fmla="*/ 329 h 381"/>
                <a:gd name="T8" fmla="*/ 328 w 380"/>
                <a:gd name="T9" fmla="*/ 254 h 381"/>
                <a:gd name="T10" fmla="*/ 2 w 380"/>
                <a:gd name="T11" fmla="*/ 240 h 381"/>
                <a:gd name="T12" fmla="*/ 7 w 380"/>
                <a:gd name="T13" fmla="*/ 228 h 381"/>
                <a:gd name="T14" fmla="*/ 28 w 380"/>
                <a:gd name="T15" fmla="*/ 220 h 381"/>
                <a:gd name="T16" fmla="*/ 30 w 380"/>
                <a:gd name="T17" fmla="*/ 150 h 381"/>
                <a:gd name="T18" fmla="*/ 10 w 380"/>
                <a:gd name="T19" fmla="*/ 140 h 381"/>
                <a:gd name="T20" fmla="*/ 6 w 380"/>
                <a:gd name="T21" fmla="*/ 128 h 381"/>
                <a:gd name="T22" fmla="*/ 22 w 380"/>
                <a:gd name="T23" fmla="*/ 92 h 381"/>
                <a:gd name="T24" fmla="*/ 34 w 380"/>
                <a:gd name="T25" fmla="*/ 88 h 381"/>
                <a:gd name="T26" fmla="*/ 55 w 380"/>
                <a:gd name="T27" fmla="*/ 97 h 381"/>
                <a:gd name="T28" fmla="*/ 106 w 380"/>
                <a:gd name="T29" fmla="*/ 49 h 381"/>
                <a:gd name="T30" fmla="*/ 98 w 380"/>
                <a:gd name="T31" fmla="*/ 28 h 381"/>
                <a:gd name="T32" fmla="*/ 104 w 380"/>
                <a:gd name="T33" fmla="*/ 16 h 381"/>
                <a:gd name="T34" fmla="*/ 141 w 380"/>
                <a:gd name="T35" fmla="*/ 2 h 381"/>
                <a:gd name="T36" fmla="*/ 153 w 380"/>
                <a:gd name="T37" fmla="*/ 7 h 381"/>
                <a:gd name="T38" fmla="*/ 161 w 380"/>
                <a:gd name="T39" fmla="*/ 29 h 381"/>
                <a:gd name="T40" fmla="*/ 231 w 380"/>
                <a:gd name="T41" fmla="*/ 31 h 381"/>
                <a:gd name="T42" fmla="*/ 241 w 380"/>
                <a:gd name="T43" fmla="*/ 11 h 381"/>
                <a:gd name="T44" fmla="*/ 253 w 380"/>
                <a:gd name="T45" fmla="*/ 6 h 381"/>
                <a:gd name="T46" fmla="*/ 289 w 380"/>
                <a:gd name="T47" fmla="*/ 23 h 381"/>
                <a:gd name="T48" fmla="*/ 293 w 380"/>
                <a:gd name="T49" fmla="*/ 35 h 381"/>
                <a:gd name="T50" fmla="*/ 284 w 380"/>
                <a:gd name="T51" fmla="*/ 55 h 381"/>
                <a:gd name="T52" fmla="*/ 332 w 380"/>
                <a:gd name="T53" fmla="*/ 107 h 381"/>
                <a:gd name="T54" fmla="*/ 353 w 380"/>
                <a:gd name="T55" fmla="*/ 99 h 381"/>
                <a:gd name="T56" fmla="*/ 365 w 380"/>
                <a:gd name="T57" fmla="*/ 104 h 381"/>
                <a:gd name="T58" fmla="*/ 379 w 380"/>
                <a:gd name="T59" fmla="*/ 142 h 381"/>
                <a:gd name="T60" fmla="*/ 374 w 380"/>
                <a:gd name="T61" fmla="*/ 153 h 381"/>
                <a:gd name="T62" fmla="*/ 352 w 380"/>
                <a:gd name="T63" fmla="*/ 161 h 381"/>
                <a:gd name="T64" fmla="*/ 350 w 380"/>
                <a:gd name="T65" fmla="*/ 232 h 381"/>
                <a:gd name="T66" fmla="*/ 370 w 380"/>
                <a:gd name="T67" fmla="*/ 241 h 381"/>
                <a:gd name="T68" fmla="*/ 375 w 380"/>
                <a:gd name="T69" fmla="*/ 253 h 381"/>
                <a:gd name="T70" fmla="*/ 358 w 380"/>
                <a:gd name="T71" fmla="*/ 290 h 381"/>
                <a:gd name="T72" fmla="*/ 346 w 380"/>
                <a:gd name="T73" fmla="*/ 294 h 381"/>
                <a:gd name="T74" fmla="*/ 326 w 380"/>
                <a:gd name="T75" fmla="*/ 285 h 381"/>
                <a:gd name="T76" fmla="*/ 274 w 380"/>
                <a:gd name="T77" fmla="*/ 333 h 381"/>
                <a:gd name="T78" fmla="*/ 282 w 380"/>
                <a:gd name="T79" fmla="*/ 354 h 381"/>
                <a:gd name="T80" fmla="*/ 277 w 380"/>
                <a:gd name="T81" fmla="*/ 365 h 381"/>
                <a:gd name="T82" fmla="*/ 239 w 380"/>
                <a:gd name="T83" fmla="*/ 379 h 381"/>
                <a:gd name="T84" fmla="*/ 228 w 380"/>
                <a:gd name="T85" fmla="*/ 374 h 381"/>
                <a:gd name="T86" fmla="*/ 220 w 380"/>
                <a:gd name="T87" fmla="*/ 353 h 381"/>
                <a:gd name="T88" fmla="*/ 149 w 380"/>
                <a:gd name="T89" fmla="*/ 350 h 381"/>
                <a:gd name="T90" fmla="*/ 139 w 380"/>
                <a:gd name="T91" fmla="*/ 371 h 381"/>
                <a:gd name="T92" fmla="*/ 128 w 380"/>
                <a:gd name="T93" fmla="*/ 375 h 381"/>
                <a:gd name="T94" fmla="*/ 91 w 380"/>
                <a:gd name="T95" fmla="*/ 359 h 381"/>
                <a:gd name="T96" fmla="*/ 87 w 380"/>
                <a:gd name="T97" fmla="*/ 347 h 381"/>
                <a:gd name="T98" fmla="*/ 96 w 380"/>
                <a:gd name="T99" fmla="*/ 326 h 381"/>
                <a:gd name="T100" fmla="*/ 48 w 380"/>
                <a:gd name="T101" fmla="*/ 275 h 381"/>
                <a:gd name="T102" fmla="*/ 27 w 380"/>
                <a:gd name="T103" fmla="*/ 282 h 381"/>
                <a:gd name="T104" fmla="*/ 15 w 380"/>
                <a:gd name="T105" fmla="*/ 277 h 381"/>
                <a:gd name="T106" fmla="*/ 2 w 380"/>
                <a:gd name="T107" fmla="*/ 24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0" h="381">
                  <a:moveTo>
                    <a:pt x="328" y="254"/>
                  </a:moveTo>
                  <a:cubicBezTo>
                    <a:pt x="363" y="178"/>
                    <a:pt x="329" y="88"/>
                    <a:pt x="253" y="53"/>
                  </a:cubicBezTo>
                  <a:cubicBezTo>
                    <a:pt x="177" y="18"/>
                    <a:pt x="87" y="52"/>
                    <a:pt x="52" y="128"/>
                  </a:cubicBezTo>
                  <a:cubicBezTo>
                    <a:pt x="17" y="204"/>
                    <a:pt x="51" y="294"/>
                    <a:pt x="127" y="329"/>
                  </a:cubicBezTo>
                  <a:cubicBezTo>
                    <a:pt x="203" y="363"/>
                    <a:pt x="293" y="330"/>
                    <a:pt x="328" y="254"/>
                  </a:cubicBezTo>
                  <a:close/>
                  <a:moveTo>
                    <a:pt x="2" y="240"/>
                  </a:moveTo>
                  <a:cubicBezTo>
                    <a:pt x="0" y="235"/>
                    <a:pt x="2" y="230"/>
                    <a:pt x="7" y="228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4" y="197"/>
                    <a:pt x="24" y="173"/>
                    <a:pt x="30" y="150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5" y="138"/>
                    <a:pt x="3" y="133"/>
                    <a:pt x="6" y="128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4" y="87"/>
                    <a:pt x="29" y="86"/>
                    <a:pt x="34" y="88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68" y="77"/>
                    <a:pt x="86" y="61"/>
                    <a:pt x="106" y="49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7" y="23"/>
                    <a:pt x="99" y="18"/>
                    <a:pt x="104" y="16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6" y="0"/>
                    <a:pt x="151" y="3"/>
                    <a:pt x="153" y="7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84" y="24"/>
                    <a:pt x="208" y="25"/>
                    <a:pt x="231" y="31"/>
                  </a:cubicBezTo>
                  <a:cubicBezTo>
                    <a:pt x="241" y="11"/>
                    <a:pt x="241" y="11"/>
                    <a:pt x="241" y="11"/>
                  </a:cubicBezTo>
                  <a:cubicBezTo>
                    <a:pt x="243" y="6"/>
                    <a:pt x="248" y="4"/>
                    <a:pt x="253" y="6"/>
                  </a:cubicBezTo>
                  <a:cubicBezTo>
                    <a:pt x="289" y="23"/>
                    <a:pt x="289" y="23"/>
                    <a:pt x="289" y="23"/>
                  </a:cubicBezTo>
                  <a:cubicBezTo>
                    <a:pt x="293" y="25"/>
                    <a:pt x="295" y="30"/>
                    <a:pt x="293" y="35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304" y="69"/>
                    <a:pt x="320" y="87"/>
                    <a:pt x="332" y="107"/>
                  </a:cubicBezTo>
                  <a:cubicBezTo>
                    <a:pt x="353" y="99"/>
                    <a:pt x="353" y="99"/>
                    <a:pt x="353" y="99"/>
                  </a:cubicBezTo>
                  <a:cubicBezTo>
                    <a:pt x="358" y="97"/>
                    <a:pt x="363" y="100"/>
                    <a:pt x="365" y="104"/>
                  </a:cubicBezTo>
                  <a:cubicBezTo>
                    <a:pt x="379" y="142"/>
                    <a:pt x="379" y="142"/>
                    <a:pt x="379" y="142"/>
                  </a:cubicBezTo>
                  <a:cubicBezTo>
                    <a:pt x="380" y="146"/>
                    <a:pt x="378" y="152"/>
                    <a:pt x="374" y="153"/>
                  </a:cubicBezTo>
                  <a:cubicBezTo>
                    <a:pt x="352" y="161"/>
                    <a:pt x="352" y="161"/>
                    <a:pt x="352" y="161"/>
                  </a:cubicBezTo>
                  <a:cubicBezTo>
                    <a:pt x="357" y="184"/>
                    <a:pt x="356" y="208"/>
                    <a:pt x="350" y="232"/>
                  </a:cubicBezTo>
                  <a:cubicBezTo>
                    <a:pt x="370" y="241"/>
                    <a:pt x="370" y="241"/>
                    <a:pt x="370" y="241"/>
                  </a:cubicBezTo>
                  <a:cubicBezTo>
                    <a:pt x="375" y="243"/>
                    <a:pt x="377" y="249"/>
                    <a:pt x="375" y="253"/>
                  </a:cubicBezTo>
                  <a:cubicBezTo>
                    <a:pt x="358" y="290"/>
                    <a:pt x="358" y="290"/>
                    <a:pt x="358" y="290"/>
                  </a:cubicBezTo>
                  <a:cubicBezTo>
                    <a:pt x="356" y="294"/>
                    <a:pt x="351" y="296"/>
                    <a:pt x="346" y="294"/>
                  </a:cubicBezTo>
                  <a:cubicBezTo>
                    <a:pt x="326" y="285"/>
                    <a:pt x="326" y="285"/>
                    <a:pt x="326" y="285"/>
                  </a:cubicBezTo>
                  <a:cubicBezTo>
                    <a:pt x="312" y="305"/>
                    <a:pt x="294" y="321"/>
                    <a:pt x="274" y="333"/>
                  </a:cubicBezTo>
                  <a:cubicBezTo>
                    <a:pt x="282" y="354"/>
                    <a:pt x="282" y="354"/>
                    <a:pt x="282" y="354"/>
                  </a:cubicBezTo>
                  <a:cubicBezTo>
                    <a:pt x="283" y="359"/>
                    <a:pt x="281" y="364"/>
                    <a:pt x="277" y="365"/>
                  </a:cubicBezTo>
                  <a:cubicBezTo>
                    <a:pt x="239" y="379"/>
                    <a:pt x="239" y="379"/>
                    <a:pt x="239" y="379"/>
                  </a:cubicBezTo>
                  <a:cubicBezTo>
                    <a:pt x="234" y="381"/>
                    <a:pt x="229" y="379"/>
                    <a:pt x="228" y="374"/>
                  </a:cubicBezTo>
                  <a:cubicBezTo>
                    <a:pt x="220" y="353"/>
                    <a:pt x="220" y="353"/>
                    <a:pt x="220" y="353"/>
                  </a:cubicBezTo>
                  <a:cubicBezTo>
                    <a:pt x="197" y="357"/>
                    <a:pt x="172" y="357"/>
                    <a:pt x="149" y="350"/>
                  </a:cubicBezTo>
                  <a:cubicBezTo>
                    <a:pt x="139" y="371"/>
                    <a:pt x="139" y="371"/>
                    <a:pt x="139" y="371"/>
                  </a:cubicBezTo>
                  <a:cubicBezTo>
                    <a:pt x="137" y="375"/>
                    <a:pt x="132" y="377"/>
                    <a:pt x="128" y="375"/>
                  </a:cubicBezTo>
                  <a:cubicBezTo>
                    <a:pt x="91" y="359"/>
                    <a:pt x="91" y="359"/>
                    <a:pt x="91" y="359"/>
                  </a:cubicBezTo>
                  <a:cubicBezTo>
                    <a:pt x="87" y="357"/>
                    <a:pt x="85" y="351"/>
                    <a:pt x="87" y="347"/>
                  </a:cubicBezTo>
                  <a:cubicBezTo>
                    <a:pt x="96" y="326"/>
                    <a:pt x="96" y="326"/>
                    <a:pt x="96" y="326"/>
                  </a:cubicBezTo>
                  <a:cubicBezTo>
                    <a:pt x="76" y="313"/>
                    <a:pt x="60" y="295"/>
                    <a:pt x="48" y="275"/>
                  </a:cubicBezTo>
                  <a:cubicBezTo>
                    <a:pt x="27" y="282"/>
                    <a:pt x="27" y="282"/>
                    <a:pt x="27" y="282"/>
                  </a:cubicBezTo>
                  <a:cubicBezTo>
                    <a:pt x="22" y="284"/>
                    <a:pt x="17" y="282"/>
                    <a:pt x="15" y="277"/>
                  </a:cubicBezTo>
                  <a:cubicBezTo>
                    <a:pt x="2" y="240"/>
                    <a:pt x="2" y="240"/>
                    <a:pt x="2" y="24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0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633A6E0F-44AE-744D-1261-4AF10758F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39825" y="3468688"/>
              <a:ext cx="300038" cy="352425"/>
            </a:xfrm>
            <a:custGeom>
              <a:avLst/>
              <a:gdLst>
                <a:gd name="T0" fmla="*/ 76 w 80"/>
                <a:gd name="T1" fmla="*/ 39 h 94"/>
                <a:gd name="T2" fmla="*/ 79 w 80"/>
                <a:gd name="T3" fmla="*/ 50 h 94"/>
                <a:gd name="T4" fmla="*/ 74 w 80"/>
                <a:gd name="T5" fmla="*/ 60 h 94"/>
                <a:gd name="T6" fmla="*/ 40 w 80"/>
                <a:gd name="T7" fmla="*/ 94 h 94"/>
                <a:gd name="T8" fmla="*/ 6 w 80"/>
                <a:gd name="T9" fmla="*/ 60 h 94"/>
                <a:gd name="T10" fmla="*/ 1 w 80"/>
                <a:gd name="T11" fmla="*/ 50 h 94"/>
                <a:gd name="T12" fmla="*/ 5 w 80"/>
                <a:gd name="T13" fmla="*/ 39 h 94"/>
                <a:gd name="T14" fmla="*/ 40 w 80"/>
                <a:gd name="T15" fmla="*/ 0 h 94"/>
                <a:gd name="T16" fmla="*/ 76 w 80"/>
                <a:gd name="T17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94">
                  <a:moveTo>
                    <a:pt x="76" y="39"/>
                  </a:moveTo>
                  <a:cubicBezTo>
                    <a:pt x="79" y="40"/>
                    <a:pt x="80" y="42"/>
                    <a:pt x="79" y="50"/>
                  </a:cubicBezTo>
                  <a:cubicBezTo>
                    <a:pt x="78" y="57"/>
                    <a:pt x="76" y="59"/>
                    <a:pt x="74" y="60"/>
                  </a:cubicBezTo>
                  <a:cubicBezTo>
                    <a:pt x="68" y="80"/>
                    <a:pt x="50" y="94"/>
                    <a:pt x="40" y="94"/>
                  </a:cubicBezTo>
                  <a:cubicBezTo>
                    <a:pt x="30" y="94"/>
                    <a:pt x="12" y="80"/>
                    <a:pt x="6" y="60"/>
                  </a:cubicBezTo>
                  <a:cubicBezTo>
                    <a:pt x="4" y="60"/>
                    <a:pt x="2" y="57"/>
                    <a:pt x="1" y="50"/>
                  </a:cubicBezTo>
                  <a:cubicBezTo>
                    <a:pt x="0" y="42"/>
                    <a:pt x="2" y="40"/>
                    <a:pt x="5" y="39"/>
                  </a:cubicBezTo>
                  <a:cubicBezTo>
                    <a:pt x="6" y="17"/>
                    <a:pt x="15" y="0"/>
                    <a:pt x="40" y="0"/>
                  </a:cubicBezTo>
                  <a:cubicBezTo>
                    <a:pt x="65" y="0"/>
                    <a:pt x="74" y="17"/>
                    <a:pt x="76" y="3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0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DBD035FE-E234-9ACC-5613-90533D81D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27113" y="3870325"/>
              <a:ext cx="74613" cy="187325"/>
            </a:xfrm>
            <a:custGeom>
              <a:avLst/>
              <a:gdLst>
                <a:gd name="T0" fmla="*/ 33 w 47"/>
                <a:gd name="T1" fmla="*/ 0 h 118"/>
                <a:gd name="T2" fmla="*/ 47 w 47"/>
                <a:gd name="T3" fmla="*/ 45 h 118"/>
                <a:gd name="T4" fmla="*/ 23 w 47"/>
                <a:gd name="T5" fmla="*/ 118 h 118"/>
                <a:gd name="T6" fmla="*/ 0 w 47"/>
                <a:gd name="T7" fmla="*/ 45 h 118"/>
                <a:gd name="T8" fmla="*/ 14 w 47"/>
                <a:gd name="T9" fmla="*/ 0 h 118"/>
                <a:gd name="T10" fmla="*/ 23 w 47"/>
                <a:gd name="T11" fmla="*/ 0 h 118"/>
                <a:gd name="T12" fmla="*/ 33 w 47"/>
                <a:gd name="T13" fmla="*/ 0 h 118"/>
                <a:gd name="T14" fmla="*/ 33 w 47"/>
                <a:gd name="T1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118">
                  <a:moveTo>
                    <a:pt x="33" y="0"/>
                  </a:moveTo>
                  <a:lnTo>
                    <a:pt x="47" y="45"/>
                  </a:lnTo>
                  <a:lnTo>
                    <a:pt x="23" y="118"/>
                  </a:lnTo>
                  <a:lnTo>
                    <a:pt x="0" y="45"/>
                  </a:lnTo>
                  <a:lnTo>
                    <a:pt x="14" y="0"/>
                  </a:lnTo>
                  <a:lnTo>
                    <a:pt x="23" y="0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0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F7349420-05D6-73D7-4211-08B74297F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27150" y="3798888"/>
              <a:ext cx="674688" cy="528638"/>
            </a:xfrm>
            <a:custGeom>
              <a:avLst/>
              <a:gdLst>
                <a:gd name="T0" fmla="*/ 0 w 180"/>
                <a:gd name="T1" fmla="*/ 51 h 141"/>
                <a:gd name="T2" fmla="*/ 56 w 180"/>
                <a:gd name="T3" fmla="*/ 0 h 141"/>
                <a:gd name="T4" fmla="*/ 90 w 180"/>
                <a:gd name="T5" fmla="*/ 102 h 141"/>
                <a:gd name="T6" fmla="*/ 124 w 180"/>
                <a:gd name="T7" fmla="*/ 0 h 141"/>
                <a:gd name="T8" fmla="*/ 180 w 180"/>
                <a:gd name="T9" fmla="*/ 51 h 141"/>
                <a:gd name="T10" fmla="*/ 180 w 180"/>
                <a:gd name="T11" fmla="*/ 82 h 141"/>
                <a:gd name="T12" fmla="*/ 92 w 180"/>
                <a:gd name="T13" fmla="*/ 141 h 141"/>
                <a:gd name="T14" fmla="*/ 88 w 180"/>
                <a:gd name="T15" fmla="*/ 141 h 141"/>
                <a:gd name="T16" fmla="*/ 0 w 180"/>
                <a:gd name="T17" fmla="*/ 82 h 141"/>
                <a:gd name="T18" fmla="*/ 0 w 180"/>
                <a:gd name="T19" fmla="*/ 5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141">
                  <a:moveTo>
                    <a:pt x="0" y="51"/>
                  </a:moveTo>
                  <a:cubicBezTo>
                    <a:pt x="0" y="19"/>
                    <a:pt x="31" y="6"/>
                    <a:pt x="56" y="0"/>
                  </a:cubicBezTo>
                  <a:cubicBezTo>
                    <a:pt x="90" y="102"/>
                    <a:pt x="90" y="102"/>
                    <a:pt x="90" y="102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50" y="6"/>
                    <a:pt x="180" y="19"/>
                    <a:pt x="180" y="51"/>
                  </a:cubicBezTo>
                  <a:cubicBezTo>
                    <a:pt x="180" y="82"/>
                    <a:pt x="180" y="82"/>
                    <a:pt x="180" y="82"/>
                  </a:cubicBezTo>
                  <a:cubicBezTo>
                    <a:pt x="180" y="82"/>
                    <a:pt x="170" y="141"/>
                    <a:pt x="92" y="141"/>
                  </a:cubicBezTo>
                  <a:cubicBezTo>
                    <a:pt x="88" y="141"/>
                    <a:pt x="88" y="141"/>
                    <a:pt x="88" y="141"/>
                  </a:cubicBezTo>
                  <a:cubicBezTo>
                    <a:pt x="10" y="141"/>
                    <a:pt x="0" y="82"/>
                    <a:pt x="0" y="82"/>
                  </a:cubicBezTo>
                  <a:cubicBezTo>
                    <a:pt x="0" y="51"/>
                    <a:pt x="0" y="51"/>
                    <a:pt x="0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0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83CD38C1-92E9-214B-046B-D90D350B0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46300" y="3295650"/>
              <a:ext cx="473075" cy="371475"/>
            </a:xfrm>
            <a:custGeom>
              <a:avLst/>
              <a:gdLst>
                <a:gd name="T0" fmla="*/ 126 w 126"/>
                <a:gd name="T1" fmla="*/ 36 h 99"/>
                <a:gd name="T2" fmla="*/ 126 w 126"/>
                <a:gd name="T3" fmla="*/ 58 h 99"/>
                <a:gd name="T4" fmla="*/ 64 w 126"/>
                <a:gd name="T5" fmla="*/ 99 h 99"/>
                <a:gd name="T6" fmla="*/ 61 w 126"/>
                <a:gd name="T7" fmla="*/ 99 h 99"/>
                <a:gd name="T8" fmla="*/ 0 w 126"/>
                <a:gd name="T9" fmla="*/ 58 h 99"/>
                <a:gd name="T10" fmla="*/ 0 w 126"/>
                <a:gd name="T11" fmla="*/ 36 h 99"/>
                <a:gd name="T12" fmla="*/ 39 w 126"/>
                <a:gd name="T13" fmla="*/ 0 h 99"/>
                <a:gd name="T14" fmla="*/ 63 w 126"/>
                <a:gd name="T15" fmla="*/ 72 h 99"/>
                <a:gd name="T16" fmla="*/ 87 w 126"/>
                <a:gd name="T17" fmla="*/ 0 h 99"/>
                <a:gd name="T18" fmla="*/ 126 w 126"/>
                <a:gd name="T19" fmla="*/ 3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99">
                  <a:moveTo>
                    <a:pt x="126" y="36"/>
                  </a:moveTo>
                  <a:cubicBezTo>
                    <a:pt x="126" y="58"/>
                    <a:pt x="126" y="58"/>
                    <a:pt x="126" y="58"/>
                  </a:cubicBezTo>
                  <a:cubicBezTo>
                    <a:pt x="126" y="58"/>
                    <a:pt x="119" y="99"/>
                    <a:pt x="64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7" y="99"/>
                    <a:pt x="0" y="58"/>
                    <a:pt x="0" y="5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4"/>
                    <a:pt x="21" y="4"/>
                    <a:pt x="39" y="0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104" y="4"/>
                    <a:pt x="126" y="14"/>
                    <a:pt x="126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0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EB053099-71DA-D84B-092A-EFCF1508E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39925" y="3349625"/>
              <a:ext cx="57150" cy="127000"/>
            </a:xfrm>
            <a:custGeom>
              <a:avLst/>
              <a:gdLst>
                <a:gd name="T0" fmla="*/ 26 w 36"/>
                <a:gd name="T1" fmla="*/ 0 h 80"/>
                <a:gd name="T2" fmla="*/ 36 w 36"/>
                <a:gd name="T3" fmla="*/ 30 h 80"/>
                <a:gd name="T4" fmla="*/ 19 w 36"/>
                <a:gd name="T5" fmla="*/ 80 h 80"/>
                <a:gd name="T6" fmla="*/ 0 w 36"/>
                <a:gd name="T7" fmla="*/ 30 h 80"/>
                <a:gd name="T8" fmla="*/ 12 w 36"/>
                <a:gd name="T9" fmla="*/ 0 h 80"/>
                <a:gd name="T10" fmla="*/ 19 w 36"/>
                <a:gd name="T11" fmla="*/ 0 h 80"/>
                <a:gd name="T12" fmla="*/ 26 w 36"/>
                <a:gd name="T13" fmla="*/ 0 h 80"/>
                <a:gd name="T14" fmla="*/ 26 w 36"/>
                <a:gd name="T1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80">
                  <a:moveTo>
                    <a:pt x="26" y="0"/>
                  </a:moveTo>
                  <a:lnTo>
                    <a:pt x="36" y="30"/>
                  </a:lnTo>
                  <a:lnTo>
                    <a:pt x="19" y="80"/>
                  </a:lnTo>
                  <a:lnTo>
                    <a:pt x="0" y="30"/>
                  </a:lnTo>
                  <a:lnTo>
                    <a:pt x="12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0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6" name="Freeform 13">
              <a:extLst>
                <a:ext uri="{FF2B5EF4-FFF2-40B4-BE49-F238E27FC236}">
                  <a16:creationId xmlns:a16="http://schemas.microsoft.com/office/drawing/2014/main" id="{E1B0A046-DB0F-D094-CA26-17D69CD3F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17713" y="3067050"/>
              <a:ext cx="214313" cy="244475"/>
            </a:xfrm>
            <a:custGeom>
              <a:avLst/>
              <a:gdLst>
                <a:gd name="T0" fmla="*/ 53 w 57"/>
                <a:gd name="T1" fmla="*/ 27 h 65"/>
                <a:gd name="T2" fmla="*/ 56 w 57"/>
                <a:gd name="T3" fmla="*/ 35 h 65"/>
                <a:gd name="T4" fmla="*/ 52 w 57"/>
                <a:gd name="T5" fmla="*/ 42 h 65"/>
                <a:gd name="T6" fmla="*/ 29 w 57"/>
                <a:gd name="T7" fmla="*/ 65 h 65"/>
                <a:gd name="T8" fmla="*/ 5 w 57"/>
                <a:gd name="T9" fmla="*/ 42 h 65"/>
                <a:gd name="T10" fmla="*/ 1 w 57"/>
                <a:gd name="T11" fmla="*/ 35 h 65"/>
                <a:gd name="T12" fmla="*/ 4 w 57"/>
                <a:gd name="T13" fmla="*/ 27 h 65"/>
                <a:gd name="T14" fmla="*/ 29 w 57"/>
                <a:gd name="T15" fmla="*/ 0 h 65"/>
                <a:gd name="T16" fmla="*/ 53 w 57"/>
                <a:gd name="T17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65">
                  <a:moveTo>
                    <a:pt x="53" y="27"/>
                  </a:moveTo>
                  <a:cubicBezTo>
                    <a:pt x="55" y="28"/>
                    <a:pt x="57" y="29"/>
                    <a:pt x="56" y="35"/>
                  </a:cubicBezTo>
                  <a:cubicBezTo>
                    <a:pt x="55" y="40"/>
                    <a:pt x="54" y="41"/>
                    <a:pt x="52" y="42"/>
                  </a:cubicBezTo>
                  <a:cubicBezTo>
                    <a:pt x="48" y="55"/>
                    <a:pt x="36" y="65"/>
                    <a:pt x="29" y="65"/>
                  </a:cubicBezTo>
                  <a:cubicBezTo>
                    <a:pt x="22" y="65"/>
                    <a:pt x="9" y="55"/>
                    <a:pt x="5" y="42"/>
                  </a:cubicBezTo>
                  <a:cubicBezTo>
                    <a:pt x="4" y="42"/>
                    <a:pt x="2" y="40"/>
                    <a:pt x="1" y="35"/>
                  </a:cubicBezTo>
                  <a:cubicBezTo>
                    <a:pt x="0" y="29"/>
                    <a:pt x="2" y="28"/>
                    <a:pt x="4" y="27"/>
                  </a:cubicBezTo>
                  <a:cubicBezTo>
                    <a:pt x="5" y="12"/>
                    <a:pt x="11" y="0"/>
                    <a:pt x="29" y="0"/>
                  </a:cubicBezTo>
                  <a:cubicBezTo>
                    <a:pt x="46" y="0"/>
                    <a:pt x="52" y="12"/>
                    <a:pt x="53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0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7" name="Freeform 14">
              <a:extLst>
                <a:ext uri="{FF2B5EF4-FFF2-40B4-BE49-F238E27FC236}">
                  <a16:creationId xmlns:a16="http://schemas.microsoft.com/office/drawing/2014/main" id="{0F0E303E-089F-55B4-F9C5-DABEDAA14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44775" y="2681288"/>
              <a:ext cx="1309688" cy="1450975"/>
            </a:xfrm>
            <a:custGeom>
              <a:avLst/>
              <a:gdLst>
                <a:gd name="T0" fmla="*/ 223 w 349"/>
                <a:gd name="T1" fmla="*/ 356 h 387"/>
                <a:gd name="T2" fmla="*/ 223 w 349"/>
                <a:gd name="T3" fmla="*/ 378 h 387"/>
                <a:gd name="T4" fmla="*/ 214 w 349"/>
                <a:gd name="T5" fmla="*/ 387 h 387"/>
                <a:gd name="T6" fmla="*/ 174 w 349"/>
                <a:gd name="T7" fmla="*/ 387 h 387"/>
                <a:gd name="T8" fmla="*/ 165 w 349"/>
                <a:gd name="T9" fmla="*/ 378 h 387"/>
                <a:gd name="T10" fmla="*/ 165 w 349"/>
                <a:gd name="T11" fmla="*/ 356 h 387"/>
                <a:gd name="T12" fmla="*/ 100 w 349"/>
                <a:gd name="T13" fmla="*/ 329 h 387"/>
                <a:gd name="T14" fmla="*/ 84 w 349"/>
                <a:gd name="T15" fmla="*/ 345 h 387"/>
                <a:gd name="T16" fmla="*/ 71 w 349"/>
                <a:gd name="T17" fmla="*/ 345 h 387"/>
                <a:gd name="T18" fmla="*/ 43 w 349"/>
                <a:gd name="T19" fmla="*/ 316 h 387"/>
                <a:gd name="T20" fmla="*/ 43 w 349"/>
                <a:gd name="T21" fmla="*/ 304 h 387"/>
                <a:gd name="T22" fmla="*/ 59 w 349"/>
                <a:gd name="T23" fmla="*/ 288 h 387"/>
                <a:gd name="T24" fmla="*/ 32 w 349"/>
                <a:gd name="T25" fmla="*/ 222 h 387"/>
                <a:gd name="T26" fmla="*/ 9 w 349"/>
                <a:gd name="T27" fmla="*/ 222 h 387"/>
                <a:gd name="T28" fmla="*/ 0 w 349"/>
                <a:gd name="T29" fmla="*/ 213 h 387"/>
                <a:gd name="T30" fmla="*/ 0 w 349"/>
                <a:gd name="T31" fmla="*/ 173 h 387"/>
                <a:gd name="T32" fmla="*/ 9 w 349"/>
                <a:gd name="T33" fmla="*/ 165 h 387"/>
                <a:gd name="T34" fmla="*/ 32 w 349"/>
                <a:gd name="T35" fmla="*/ 165 h 387"/>
                <a:gd name="T36" fmla="*/ 59 w 349"/>
                <a:gd name="T37" fmla="*/ 99 h 387"/>
                <a:gd name="T38" fmla="*/ 43 w 349"/>
                <a:gd name="T39" fmla="*/ 83 h 387"/>
                <a:gd name="T40" fmla="*/ 43 w 349"/>
                <a:gd name="T41" fmla="*/ 71 h 387"/>
                <a:gd name="T42" fmla="*/ 71 w 349"/>
                <a:gd name="T43" fmla="*/ 42 h 387"/>
                <a:gd name="T44" fmla="*/ 84 w 349"/>
                <a:gd name="T45" fmla="*/ 42 h 387"/>
                <a:gd name="T46" fmla="*/ 100 w 349"/>
                <a:gd name="T47" fmla="*/ 58 h 387"/>
                <a:gd name="T48" fmla="*/ 165 w 349"/>
                <a:gd name="T49" fmla="*/ 31 h 387"/>
                <a:gd name="T50" fmla="*/ 165 w 349"/>
                <a:gd name="T51" fmla="*/ 8 h 387"/>
                <a:gd name="T52" fmla="*/ 174 w 349"/>
                <a:gd name="T53" fmla="*/ 0 h 387"/>
                <a:gd name="T54" fmla="*/ 214 w 349"/>
                <a:gd name="T55" fmla="*/ 0 h 387"/>
                <a:gd name="T56" fmla="*/ 223 w 349"/>
                <a:gd name="T57" fmla="*/ 8 h 387"/>
                <a:gd name="T58" fmla="*/ 223 w 349"/>
                <a:gd name="T59" fmla="*/ 31 h 387"/>
                <a:gd name="T60" fmla="*/ 288 w 349"/>
                <a:gd name="T61" fmla="*/ 58 h 387"/>
                <a:gd name="T62" fmla="*/ 304 w 349"/>
                <a:gd name="T63" fmla="*/ 42 h 387"/>
                <a:gd name="T64" fmla="*/ 317 w 349"/>
                <a:gd name="T65" fmla="*/ 42 h 387"/>
                <a:gd name="T66" fmla="*/ 345 w 349"/>
                <a:gd name="T67" fmla="*/ 71 h 387"/>
                <a:gd name="T68" fmla="*/ 345 w 349"/>
                <a:gd name="T69" fmla="*/ 83 h 387"/>
                <a:gd name="T70" fmla="*/ 329 w 349"/>
                <a:gd name="T71" fmla="*/ 99 h 387"/>
                <a:gd name="T72" fmla="*/ 348 w 349"/>
                <a:gd name="T73" fmla="*/ 135 h 387"/>
                <a:gd name="T74" fmla="*/ 320 w 349"/>
                <a:gd name="T75" fmla="*/ 155 h 387"/>
                <a:gd name="T76" fmla="*/ 194 w 349"/>
                <a:gd name="T77" fmla="*/ 62 h 387"/>
                <a:gd name="T78" fmla="*/ 62 w 349"/>
                <a:gd name="T79" fmla="*/ 193 h 387"/>
                <a:gd name="T80" fmla="*/ 194 w 349"/>
                <a:gd name="T81" fmla="*/ 325 h 387"/>
                <a:gd name="T82" fmla="*/ 241 w 349"/>
                <a:gd name="T83" fmla="*/ 316 h 387"/>
                <a:gd name="T84" fmla="*/ 241 w 349"/>
                <a:gd name="T85" fmla="*/ 325 h 387"/>
                <a:gd name="T86" fmla="*/ 242 w 349"/>
                <a:gd name="T87" fmla="*/ 351 h 387"/>
                <a:gd name="T88" fmla="*/ 223 w 349"/>
                <a:gd name="T89" fmla="*/ 356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9" h="387">
                  <a:moveTo>
                    <a:pt x="223" y="356"/>
                  </a:moveTo>
                  <a:cubicBezTo>
                    <a:pt x="223" y="378"/>
                    <a:pt x="223" y="378"/>
                    <a:pt x="223" y="378"/>
                  </a:cubicBezTo>
                  <a:cubicBezTo>
                    <a:pt x="223" y="383"/>
                    <a:pt x="219" y="387"/>
                    <a:pt x="214" y="387"/>
                  </a:cubicBezTo>
                  <a:cubicBezTo>
                    <a:pt x="174" y="387"/>
                    <a:pt x="174" y="387"/>
                    <a:pt x="174" y="387"/>
                  </a:cubicBezTo>
                  <a:cubicBezTo>
                    <a:pt x="169" y="387"/>
                    <a:pt x="165" y="383"/>
                    <a:pt x="165" y="378"/>
                  </a:cubicBezTo>
                  <a:cubicBezTo>
                    <a:pt x="165" y="356"/>
                    <a:pt x="165" y="356"/>
                    <a:pt x="165" y="356"/>
                  </a:cubicBezTo>
                  <a:cubicBezTo>
                    <a:pt x="141" y="352"/>
                    <a:pt x="119" y="342"/>
                    <a:pt x="100" y="329"/>
                  </a:cubicBezTo>
                  <a:cubicBezTo>
                    <a:pt x="84" y="345"/>
                    <a:pt x="84" y="345"/>
                    <a:pt x="84" y="345"/>
                  </a:cubicBezTo>
                  <a:cubicBezTo>
                    <a:pt x="80" y="348"/>
                    <a:pt x="74" y="348"/>
                    <a:pt x="71" y="345"/>
                  </a:cubicBezTo>
                  <a:cubicBezTo>
                    <a:pt x="43" y="316"/>
                    <a:pt x="43" y="316"/>
                    <a:pt x="43" y="316"/>
                  </a:cubicBezTo>
                  <a:cubicBezTo>
                    <a:pt x="39" y="313"/>
                    <a:pt x="39" y="307"/>
                    <a:pt x="43" y="304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45" y="269"/>
                    <a:pt x="36" y="246"/>
                    <a:pt x="32" y="222"/>
                  </a:cubicBezTo>
                  <a:cubicBezTo>
                    <a:pt x="9" y="222"/>
                    <a:pt x="9" y="222"/>
                    <a:pt x="9" y="222"/>
                  </a:cubicBezTo>
                  <a:cubicBezTo>
                    <a:pt x="4" y="222"/>
                    <a:pt x="0" y="218"/>
                    <a:pt x="0" y="21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68"/>
                    <a:pt x="4" y="165"/>
                    <a:pt x="9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6" y="141"/>
                    <a:pt x="45" y="118"/>
                    <a:pt x="59" y="99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39" y="80"/>
                    <a:pt x="39" y="74"/>
                    <a:pt x="43" y="71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4" y="39"/>
                    <a:pt x="80" y="39"/>
                    <a:pt x="84" y="42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119" y="45"/>
                    <a:pt x="141" y="35"/>
                    <a:pt x="165" y="31"/>
                  </a:cubicBezTo>
                  <a:cubicBezTo>
                    <a:pt x="165" y="8"/>
                    <a:pt x="165" y="8"/>
                    <a:pt x="165" y="8"/>
                  </a:cubicBezTo>
                  <a:cubicBezTo>
                    <a:pt x="165" y="4"/>
                    <a:pt x="169" y="0"/>
                    <a:pt x="174" y="0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9" y="0"/>
                    <a:pt x="223" y="4"/>
                    <a:pt x="223" y="8"/>
                  </a:cubicBezTo>
                  <a:cubicBezTo>
                    <a:pt x="223" y="31"/>
                    <a:pt x="223" y="31"/>
                    <a:pt x="223" y="31"/>
                  </a:cubicBezTo>
                  <a:cubicBezTo>
                    <a:pt x="247" y="35"/>
                    <a:pt x="269" y="45"/>
                    <a:pt x="288" y="58"/>
                  </a:cubicBezTo>
                  <a:cubicBezTo>
                    <a:pt x="304" y="42"/>
                    <a:pt x="304" y="42"/>
                    <a:pt x="304" y="42"/>
                  </a:cubicBezTo>
                  <a:cubicBezTo>
                    <a:pt x="308" y="39"/>
                    <a:pt x="313" y="39"/>
                    <a:pt x="317" y="4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9" y="74"/>
                    <a:pt x="349" y="80"/>
                    <a:pt x="345" y="83"/>
                  </a:cubicBezTo>
                  <a:cubicBezTo>
                    <a:pt x="329" y="99"/>
                    <a:pt x="329" y="99"/>
                    <a:pt x="329" y="99"/>
                  </a:cubicBezTo>
                  <a:cubicBezTo>
                    <a:pt x="337" y="110"/>
                    <a:pt x="343" y="122"/>
                    <a:pt x="348" y="135"/>
                  </a:cubicBezTo>
                  <a:cubicBezTo>
                    <a:pt x="338" y="141"/>
                    <a:pt x="329" y="148"/>
                    <a:pt x="320" y="155"/>
                  </a:cubicBezTo>
                  <a:cubicBezTo>
                    <a:pt x="303" y="101"/>
                    <a:pt x="253" y="62"/>
                    <a:pt x="194" y="62"/>
                  </a:cubicBezTo>
                  <a:cubicBezTo>
                    <a:pt x="121" y="62"/>
                    <a:pt x="62" y="121"/>
                    <a:pt x="62" y="193"/>
                  </a:cubicBezTo>
                  <a:cubicBezTo>
                    <a:pt x="62" y="266"/>
                    <a:pt x="121" y="325"/>
                    <a:pt x="194" y="325"/>
                  </a:cubicBezTo>
                  <a:cubicBezTo>
                    <a:pt x="210" y="325"/>
                    <a:pt x="226" y="322"/>
                    <a:pt x="241" y="316"/>
                  </a:cubicBezTo>
                  <a:cubicBezTo>
                    <a:pt x="241" y="319"/>
                    <a:pt x="241" y="322"/>
                    <a:pt x="241" y="325"/>
                  </a:cubicBezTo>
                  <a:cubicBezTo>
                    <a:pt x="241" y="334"/>
                    <a:pt x="241" y="342"/>
                    <a:pt x="242" y="351"/>
                  </a:cubicBezTo>
                  <a:cubicBezTo>
                    <a:pt x="236" y="353"/>
                    <a:pt x="229" y="355"/>
                    <a:pt x="223" y="3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2345" tIns="31173" rIns="62345" bIns="3117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0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2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53" name="Parallelogram 152">
            <a:extLst>
              <a:ext uri="{FF2B5EF4-FFF2-40B4-BE49-F238E27FC236}">
                <a16:creationId xmlns:a16="http://schemas.microsoft.com/office/drawing/2014/main" id="{C92F282C-B499-456F-4A4F-CD6561A504C9}"/>
              </a:ext>
            </a:extLst>
          </p:cNvPr>
          <p:cNvSpPr/>
          <p:nvPr/>
        </p:nvSpPr>
        <p:spPr>
          <a:xfrm>
            <a:off x="450435" y="3830326"/>
            <a:ext cx="4058065" cy="365760"/>
          </a:xfrm>
          <a:prstGeom prst="parallelogram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OUTPUT</a:t>
            </a:r>
          </a:p>
        </p:txBody>
      </p:sp>
      <p:pic>
        <p:nvPicPr>
          <p:cNvPr id="198" name="Picture 197" descr="Image result for macbook pro transparent background">
            <a:extLst>
              <a:ext uri="{FF2B5EF4-FFF2-40B4-BE49-F238E27FC236}">
                <a16:creationId xmlns:a16="http://schemas.microsoft.com/office/drawing/2014/main" id="{413C64A4-FC08-6674-C76F-B8B3EF7B6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9716" y="4252010"/>
            <a:ext cx="2279503" cy="11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Text Placeholder 15">
            <a:extLst>
              <a:ext uri="{FF2B5EF4-FFF2-40B4-BE49-F238E27FC236}">
                <a16:creationId xmlns:a16="http://schemas.microsoft.com/office/drawing/2014/main" id="{52E819E2-C452-DE98-BEDC-37B9F5703511}"/>
              </a:ext>
            </a:extLst>
          </p:cNvPr>
          <p:cNvSpPr txBox="1">
            <a:spLocks/>
          </p:cNvSpPr>
          <p:nvPr/>
        </p:nvSpPr>
        <p:spPr>
          <a:xfrm>
            <a:off x="502686" y="5435828"/>
            <a:ext cx="3899498" cy="765860"/>
          </a:xfrm>
          <a:prstGeom prst="rect">
            <a:avLst/>
          </a:prstGeom>
        </p:spPr>
        <p:txBody>
          <a:bodyPr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None/>
              <a:defRPr lang="en-US" sz="11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ontserrat"/>
              </a:defRPr>
            </a:lvl1pPr>
            <a:lvl2pPr marL="575928" marR="0" lvl="1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863892" marR="0" lvl="2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1151856" marR="0" lvl="3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228571" marR="0" lvl="4" indent="-22857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Based on the user questions, relevant data along with insights and visualizations are generated.</a:t>
            </a:r>
          </a:p>
        </p:txBody>
      </p:sp>
      <p:sp>
        <p:nvSpPr>
          <p:cNvPr id="200" name="Text Placeholder 15">
            <a:extLst>
              <a:ext uri="{FF2B5EF4-FFF2-40B4-BE49-F238E27FC236}">
                <a16:creationId xmlns:a16="http://schemas.microsoft.com/office/drawing/2014/main" id="{15AD5CF1-A7C6-DBFF-ECEB-7165DE74B18A}"/>
              </a:ext>
            </a:extLst>
          </p:cNvPr>
          <p:cNvSpPr txBox="1">
            <a:spLocks/>
          </p:cNvSpPr>
          <p:nvPr/>
        </p:nvSpPr>
        <p:spPr>
          <a:xfrm>
            <a:off x="9912714" y="1426913"/>
            <a:ext cx="1808764" cy="441113"/>
          </a:xfrm>
          <a:prstGeom prst="rect">
            <a:avLst/>
          </a:prstGeom>
        </p:spPr>
        <p:txBody>
          <a:bodyPr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None/>
              <a:defRPr lang="en-US" sz="1100" b="1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ontserrat"/>
              </a:defRPr>
            </a:lvl1pPr>
            <a:lvl2pPr marL="575928" marR="0" lvl="1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863892" marR="0" lvl="2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1151856" marR="0" lvl="3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228571" marR="0" lvl="4" indent="-22857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GAMING</a:t>
            </a:r>
          </a:p>
        </p:txBody>
      </p:sp>
      <p:sp>
        <p:nvSpPr>
          <p:cNvPr id="201" name="Text Placeholder 15">
            <a:extLst>
              <a:ext uri="{FF2B5EF4-FFF2-40B4-BE49-F238E27FC236}">
                <a16:creationId xmlns:a16="http://schemas.microsoft.com/office/drawing/2014/main" id="{3E9FF74B-F6A6-8CC8-B38C-D885D68B93A2}"/>
              </a:ext>
            </a:extLst>
          </p:cNvPr>
          <p:cNvSpPr txBox="1">
            <a:spLocks/>
          </p:cNvSpPr>
          <p:nvPr/>
        </p:nvSpPr>
        <p:spPr>
          <a:xfrm>
            <a:off x="9912714" y="2417275"/>
            <a:ext cx="1808764" cy="441113"/>
          </a:xfrm>
          <a:prstGeom prst="rect">
            <a:avLst/>
          </a:prstGeom>
        </p:spPr>
        <p:txBody>
          <a:bodyPr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None/>
              <a:defRPr lang="en-US" sz="1100" b="1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ontserrat"/>
              </a:defRPr>
            </a:lvl1pPr>
            <a:lvl2pPr marL="575928" marR="0" lvl="1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863892" marR="0" lvl="2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1151856" marR="0" lvl="3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228571" marR="0" lvl="4" indent="-22857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PRODUCT MANAGEMENT</a:t>
            </a:r>
          </a:p>
        </p:txBody>
      </p:sp>
      <p:sp>
        <p:nvSpPr>
          <p:cNvPr id="202" name="Text Placeholder 15">
            <a:extLst>
              <a:ext uri="{FF2B5EF4-FFF2-40B4-BE49-F238E27FC236}">
                <a16:creationId xmlns:a16="http://schemas.microsoft.com/office/drawing/2014/main" id="{9B62C75A-7BAA-F379-A7E7-339712B4EEED}"/>
              </a:ext>
            </a:extLst>
          </p:cNvPr>
          <p:cNvSpPr txBox="1">
            <a:spLocks/>
          </p:cNvSpPr>
          <p:nvPr/>
        </p:nvSpPr>
        <p:spPr>
          <a:xfrm>
            <a:off x="9912714" y="3566048"/>
            <a:ext cx="1808764" cy="441113"/>
          </a:xfrm>
          <a:prstGeom prst="rect">
            <a:avLst/>
          </a:prstGeom>
        </p:spPr>
        <p:txBody>
          <a:bodyPr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None/>
              <a:defRPr lang="en-US" sz="1100" b="1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ontserrat"/>
              </a:defRPr>
            </a:lvl1pPr>
            <a:lvl2pPr marL="575928" marR="0" lvl="1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863892" marR="0" lvl="2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1151856" marR="0" lvl="3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228571" marR="0" lvl="4" indent="-22857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MIDB (Market Intelligence DB)</a:t>
            </a:r>
          </a:p>
        </p:txBody>
      </p:sp>
      <p:pic>
        <p:nvPicPr>
          <p:cNvPr id="230" name="Picture 229" descr="A group of people standing around a rocket&#10;&#10;Description automatically generated">
            <a:extLst>
              <a:ext uri="{FF2B5EF4-FFF2-40B4-BE49-F238E27FC236}">
                <a16:creationId xmlns:a16="http://schemas.microsoft.com/office/drawing/2014/main" id="{69E3EFAC-22A6-49A8-6C33-E8FEDBB7C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5781" y="1483251"/>
            <a:ext cx="1253309" cy="1253309"/>
          </a:xfrm>
          <a:prstGeom prst="rect">
            <a:avLst/>
          </a:prstGeom>
        </p:spPr>
      </p:pic>
      <p:sp>
        <p:nvSpPr>
          <p:cNvPr id="211" name="Text Placeholder 15">
            <a:extLst>
              <a:ext uri="{FF2B5EF4-FFF2-40B4-BE49-F238E27FC236}">
                <a16:creationId xmlns:a16="http://schemas.microsoft.com/office/drawing/2014/main" id="{00F46B9D-8E0D-51D1-031A-2FA0F398F1A8}"/>
              </a:ext>
            </a:extLst>
          </p:cNvPr>
          <p:cNvSpPr txBox="1">
            <a:spLocks/>
          </p:cNvSpPr>
          <p:nvPr/>
        </p:nvSpPr>
        <p:spPr>
          <a:xfrm>
            <a:off x="502686" y="2821861"/>
            <a:ext cx="3899498" cy="765860"/>
          </a:xfrm>
          <a:prstGeom prst="rect">
            <a:avLst/>
          </a:prstGeom>
        </p:spPr>
        <p:txBody>
          <a:bodyPr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None/>
              <a:defRPr lang="en-US" sz="11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ontserrat"/>
              </a:defRPr>
            </a:lvl1pPr>
            <a:lvl2pPr marL="575928" marR="0" lvl="1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863892" marR="0" lvl="2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1151856" marR="0" lvl="3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228571" marR="0" lvl="4" indent="-22857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To improve </a:t>
            </a:r>
            <a:r>
              <a:rPr lang="en-US" b="1" dirty="0">
                <a:solidFill>
                  <a:schemeClr val="accent2"/>
                </a:solidFill>
              </a:rPr>
              <a:t>accessibility and ease of use of CPM’s MIDB gaming market intelligence tool,</a:t>
            </a:r>
            <a:r>
              <a:rPr lang="en-US" b="1" dirty="0"/>
              <a:t> </a:t>
            </a:r>
            <a:r>
              <a:rPr lang="en-US" dirty="0"/>
              <a:t>an AI solution is needed which can generate insights using conversational language instead of SQL queries</a:t>
            </a:r>
          </a:p>
        </p:txBody>
      </p:sp>
      <p:sp>
        <p:nvSpPr>
          <p:cNvPr id="213" name="Text Placeholder 15">
            <a:extLst>
              <a:ext uri="{FF2B5EF4-FFF2-40B4-BE49-F238E27FC236}">
                <a16:creationId xmlns:a16="http://schemas.microsoft.com/office/drawing/2014/main" id="{D5634FAE-79ED-6D22-0D12-F47D17C64262}"/>
              </a:ext>
            </a:extLst>
          </p:cNvPr>
          <p:cNvSpPr txBox="1">
            <a:spLocks/>
          </p:cNvSpPr>
          <p:nvPr/>
        </p:nvSpPr>
        <p:spPr>
          <a:xfrm>
            <a:off x="5419306" y="2821861"/>
            <a:ext cx="3516876" cy="765860"/>
          </a:xfrm>
          <a:prstGeom prst="rect">
            <a:avLst/>
          </a:prstGeom>
        </p:spPr>
        <p:txBody>
          <a:bodyPr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None/>
              <a:defRPr lang="en-US" sz="11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ontserrat"/>
              </a:defRPr>
            </a:lvl1pPr>
            <a:lvl2pPr marL="575928" marR="0" lvl="1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863892" marR="0" lvl="2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1151856" marR="0" lvl="3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228571" marR="0" lvl="4" indent="-22857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 custom analytics tool, built on </a:t>
            </a:r>
            <a:r>
              <a:rPr lang="en-US" dirty="0" err="1"/>
              <a:t>Streamlit</a:t>
            </a:r>
            <a:r>
              <a:rPr lang="en-US" dirty="0"/>
              <a:t> web interface, processes MIDB like sample data using an </a:t>
            </a:r>
            <a:r>
              <a:rPr lang="en-US" b="1" dirty="0">
                <a:solidFill>
                  <a:schemeClr val="accent2"/>
                </a:solidFill>
              </a:rPr>
              <a:t>AI-driven multi agent systems</a:t>
            </a:r>
            <a:r>
              <a:rPr lang="en-US" b="1" dirty="0"/>
              <a:t>.</a:t>
            </a:r>
          </a:p>
        </p:txBody>
      </p:sp>
      <p:sp>
        <p:nvSpPr>
          <p:cNvPr id="214" name="Text Placeholder 15">
            <a:extLst>
              <a:ext uri="{FF2B5EF4-FFF2-40B4-BE49-F238E27FC236}">
                <a16:creationId xmlns:a16="http://schemas.microsoft.com/office/drawing/2014/main" id="{3407F312-9A97-C29E-5B25-A01C6BAAF587}"/>
              </a:ext>
            </a:extLst>
          </p:cNvPr>
          <p:cNvSpPr txBox="1">
            <a:spLocks/>
          </p:cNvSpPr>
          <p:nvPr/>
        </p:nvSpPr>
        <p:spPr>
          <a:xfrm>
            <a:off x="5148712" y="5339766"/>
            <a:ext cx="2088164" cy="765860"/>
          </a:xfrm>
          <a:prstGeom prst="rect">
            <a:avLst/>
          </a:prstGeom>
        </p:spPr>
        <p:txBody>
          <a:bodyPr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None/>
              <a:defRPr lang="en-US" sz="11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ontserrat"/>
              </a:defRPr>
            </a:lvl1pPr>
            <a:lvl2pPr marL="575928" marR="0" lvl="1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863892" marR="0" lvl="2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1151856" marR="0" lvl="3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228571" marR="0" lvl="4" indent="-22857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Empowering all users, including those without technical expertise, with </a:t>
            </a:r>
            <a:r>
              <a:rPr lang="en-US" b="1" dirty="0">
                <a:solidFill>
                  <a:schemeClr val="accent2"/>
                </a:solidFill>
              </a:rPr>
              <a:t>easy access data &amp; insights </a:t>
            </a:r>
          </a:p>
        </p:txBody>
      </p:sp>
      <p:sp>
        <p:nvSpPr>
          <p:cNvPr id="215" name="Text Placeholder 15">
            <a:extLst>
              <a:ext uri="{FF2B5EF4-FFF2-40B4-BE49-F238E27FC236}">
                <a16:creationId xmlns:a16="http://schemas.microsoft.com/office/drawing/2014/main" id="{72BC2F75-443F-3183-4F90-3D8CF737C548}"/>
              </a:ext>
            </a:extLst>
          </p:cNvPr>
          <p:cNvSpPr txBox="1">
            <a:spLocks/>
          </p:cNvSpPr>
          <p:nvPr/>
        </p:nvSpPr>
        <p:spPr>
          <a:xfrm>
            <a:off x="7324742" y="5339766"/>
            <a:ext cx="1777694" cy="765860"/>
          </a:xfrm>
          <a:prstGeom prst="rect">
            <a:avLst/>
          </a:prstGeom>
        </p:spPr>
        <p:txBody>
          <a:bodyPr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30000"/>
              <a:buFont typeface="Arial" panose="020B0604020202020204" pitchFamily="34" charset="0"/>
              <a:buNone/>
              <a:defRPr lang="en-US" sz="11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ontserrat"/>
              </a:defRPr>
            </a:lvl1pPr>
            <a:lvl2pPr marL="575928" marR="0" lvl="1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L="863892" marR="0" lvl="2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L="1151856" marR="0" lvl="3" indent="-28796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L="228571" marR="0" lvl="4" indent="-22857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="0" i="0" u="none" strike="noStrike" cap="none">
                <a:solidFill>
                  <a:schemeClr val="tx2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accent2"/>
                </a:solidFill>
              </a:rPr>
              <a:t>Summarization of complex data </a:t>
            </a:r>
            <a:r>
              <a:rPr lang="en-US" dirty="0"/>
              <a:t>and answers to user queries with a click</a:t>
            </a: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EEFBA238-A4C5-1D66-E1CE-491B7A5F9A8D}"/>
              </a:ext>
            </a:extLst>
          </p:cNvPr>
          <p:cNvGrpSpPr/>
          <p:nvPr/>
        </p:nvGrpSpPr>
        <p:grpSpPr>
          <a:xfrm>
            <a:off x="9892094" y="5395555"/>
            <a:ext cx="1696983" cy="936256"/>
            <a:chOff x="9892094" y="5395555"/>
            <a:chExt cx="1696983" cy="936256"/>
          </a:xfrm>
        </p:grpSpPr>
        <p:sp>
          <p:nvSpPr>
            <p:cNvPr id="221" name="Cylinder 220">
              <a:extLst>
                <a:ext uri="{FF2B5EF4-FFF2-40B4-BE49-F238E27FC236}">
                  <a16:creationId xmlns:a16="http://schemas.microsoft.com/office/drawing/2014/main" id="{CBF9A130-F7BA-4CB5-FFF7-3C7D35607C72}"/>
                </a:ext>
              </a:extLst>
            </p:cNvPr>
            <p:cNvSpPr/>
            <p:nvPr/>
          </p:nvSpPr>
          <p:spPr>
            <a:xfrm>
              <a:off x="10938293" y="5395555"/>
              <a:ext cx="650784" cy="502227"/>
            </a:xfrm>
            <a:prstGeom prst="ca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37160" rtlCol="0" anchor="ctr"/>
            <a:lstStyle/>
            <a:p>
              <a:pPr algn="ctr">
                <a:buClrTx/>
                <a:defRPr/>
              </a:pPr>
              <a:r>
                <a:rPr lang="en-IN" sz="800" b="1" kern="1200">
                  <a:solidFill>
                    <a:schemeClr val="accent1"/>
                  </a:solidFill>
                </a:rPr>
                <a:t>SQLite Database</a:t>
              </a:r>
            </a:p>
          </p:txBody>
        </p:sp>
        <p:pic>
          <p:nvPicPr>
            <p:cNvPr id="222" name="Graphic 16">
              <a:extLst>
                <a:ext uri="{FF2B5EF4-FFF2-40B4-BE49-F238E27FC236}">
                  <a16:creationId xmlns:a16="http://schemas.microsoft.com/office/drawing/2014/main" id="{6A2DA1F1-D937-977B-BEBB-853F45DA2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6437" t="21137" r="6437" b="21135"/>
            <a:stretch/>
          </p:blipFill>
          <p:spPr>
            <a:xfrm>
              <a:off x="10442709" y="6072714"/>
              <a:ext cx="1146368" cy="211072"/>
            </a:xfrm>
            <a:prstGeom prst="rect">
              <a:avLst/>
            </a:prstGeom>
          </p:spPr>
        </p:pic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1953B6ED-56F6-B627-B8CF-66B58409E4A4}"/>
                </a:ext>
              </a:extLst>
            </p:cNvPr>
            <p:cNvGrpSpPr/>
            <p:nvPr/>
          </p:nvGrpSpPr>
          <p:grpSpPr>
            <a:xfrm>
              <a:off x="9892094" y="5404447"/>
              <a:ext cx="651164" cy="484442"/>
              <a:chOff x="9892094" y="5413341"/>
              <a:chExt cx="651164" cy="484442"/>
            </a:xfrm>
          </p:grpSpPr>
          <p:pic>
            <p:nvPicPr>
              <p:cNvPr id="223" name="Picture 2" descr="Azure Open AI: Private and Secure “ChatGPT like” experience for  Enterprises. - Ingenium Code">
                <a:extLst>
                  <a:ext uri="{FF2B5EF4-FFF2-40B4-BE49-F238E27FC236}">
                    <a16:creationId xmlns:a16="http://schemas.microsoft.com/office/drawing/2014/main" id="{8F9957E5-45D9-B30F-3274-BDF7B37148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4" t="3509" r="2158" b="3483"/>
              <a:stretch/>
            </p:blipFill>
            <p:spPr bwMode="auto">
              <a:xfrm>
                <a:off x="9892094" y="5413341"/>
                <a:ext cx="651164" cy="297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4" name="Text Placeholder 15">
                <a:extLst>
                  <a:ext uri="{FF2B5EF4-FFF2-40B4-BE49-F238E27FC236}">
                    <a16:creationId xmlns:a16="http://schemas.microsoft.com/office/drawing/2014/main" id="{E8523B00-AB95-6EA9-AE81-3C8032F06F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14095" y="5728506"/>
                <a:ext cx="407163" cy="169277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ctr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tx2"/>
                  </a:buClr>
                  <a:buSzPct val="130000"/>
                  <a:buFont typeface="Arial" panose="020B0604020202020204" pitchFamily="34" charset="0"/>
                  <a:buNone/>
                  <a:defRPr lang="en-US" sz="1100" b="0" i="0" u="none" strike="noStrike" cap="none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Montserrat"/>
                  </a:defRPr>
                </a:lvl1pPr>
                <a:lvl2pPr marL="575928" marR="0" lvl="1" indent="-287964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tx2"/>
                  </a:buClr>
                  <a:buSzPct val="100000"/>
                  <a:buFont typeface="Courier New" panose="02070309020205020404" pitchFamily="49" charset="0"/>
                  <a:buChar char="o"/>
                  <a:defRPr sz="1600" b="0" i="0" u="none" strike="noStrike" cap="none">
                    <a:solidFill>
                      <a:schemeClr val="tx2"/>
                    </a:solidFill>
                    <a:latin typeface="+mn-lt"/>
                    <a:ea typeface="Arial"/>
                    <a:cs typeface="Arial"/>
                    <a:sym typeface="Arial"/>
                  </a:defRPr>
                </a:lvl2pPr>
                <a:lvl3pPr marL="863892" marR="0" lvl="2" indent="-287964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defRPr sz="1600" b="0" i="0" u="none" strike="noStrike" cap="none">
                    <a:solidFill>
                      <a:schemeClr val="tx2"/>
                    </a:solidFill>
                    <a:latin typeface="+mn-lt"/>
                    <a:ea typeface="Arial"/>
                    <a:cs typeface="Arial"/>
                    <a:sym typeface="Arial"/>
                  </a:defRPr>
                </a:lvl3pPr>
                <a:lvl4pPr marL="1151856" marR="0" lvl="3" indent="-287964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tx2"/>
                  </a:buClr>
                  <a:buSzPct val="100000"/>
                  <a:buFont typeface="Arial" panose="020B0604020202020204" pitchFamily="34" charset="0"/>
                  <a:buChar char="•"/>
                  <a:defRPr sz="1600" b="0" i="0" u="none" strike="noStrike" cap="none">
                    <a:solidFill>
                      <a:schemeClr val="tx2"/>
                    </a:solidFill>
                    <a:latin typeface="+mn-lt"/>
                    <a:ea typeface="Arial"/>
                    <a:cs typeface="Arial"/>
                    <a:sym typeface="Arial"/>
                  </a:defRPr>
                </a:lvl4pPr>
                <a:lvl5pPr marL="228571" marR="0" lvl="4" indent="-228571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tx2"/>
                  </a:buClr>
                  <a:buSzPct val="100000"/>
                  <a:buFont typeface="Arial" panose="020B0604020202020204" pitchFamily="34" charset="0"/>
                  <a:buChar char="•"/>
                  <a:defRPr sz="1600" b="0" i="0" u="none" strike="noStrike" cap="none">
                    <a:solidFill>
                      <a:schemeClr val="tx2"/>
                    </a:solidFill>
                    <a:latin typeface="+mn-lt"/>
                    <a:ea typeface="Arial"/>
                    <a:cs typeface="Arial"/>
                    <a:sym typeface="Arial"/>
                  </a:defRPr>
                </a:lvl5pPr>
                <a:lvl6pPr marR="0" lvl="5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/>
                  <a:t>GPT 4</a:t>
                </a:r>
              </a:p>
            </p:txBody>
          </p:sp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2B74A26-A7AD-BD7B-47E6-457EBD1D43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2094" y="6024690"/>
              <a:ext cx="325436" cy="307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8" name="Picture 227" descr="A person standing next to a robot&#10;&#10;Description automatically generated">
            <a:extLst>
              <a:ext uri="{FF2B5EF4-FFF2-40B4-BE49-F238E27FC236}">
                <a16:creationId xmlns:a16="http://schemas.microsoft.com/office/drawing/2014/main" id="{83089777-462D-27A7-C59C-B52A0FA435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87916" y="1484920"/>
            <a:ext cx="1979654" cy="1319439"/>
          </a:xfrm>
          <a:prstGeom prst="rect">
            <a:avLst/>
          </a:prstGeom>
        </p:spPr>
      </p:pic>
      <p:grpSp>
        <p:nvGrpSpPr>
          <p:cNvPr id="235" name="Graphic 233">
            <a:extLst>
              <a:ext uri="{FF2B5EF4-FFF2-40B4-BE49-F238E27FC236}">
                <a16:creationId xmlns:a16="http://schemas.microsoft.com/office/drawing/2014/main" id="{A3E69678-1B05-FD63-4DC6-DF2A74B7551C}"/>
              </a:ext>
            </a:extLst>
          </p:cNvPr>
          <p:cNvGrpSpPr>
            <a:grpSpLocks noChangeAspect="1"/>
          </p:cNvGrpSpPr>
          <p:nvPr/>
        </p:nvGrpSpPr>
        <p:grpSpPr>
          <a:xfrm>
            <a:off x="7845575" y="4409362"/>
            <a:ext cx="736028" cy="738342"/>
            <a:chOff x="7777995" y="4399381"/>
            <a:chExt cx="669116" cy="671220"/>
          </a:xfrm>
          <a:gradFill flip="none" rotWithShape="1">
            <a:gsLst>
              <a:gs pos="0">
                <a:schemeClr val="accent6"/>
              </a:gs>
              <a:gs pos="20000">
                <a:schemeClr val="accent1"/>
              </a:gs>
              <a:gs pos="100000">
                <a:schemeClr val="accent4"/>
              </a:gs>
            </a:gsLst>
            <a:lin ang="0" scaled="1"/>
            <a:tileRect/>
          </a:gradFill>
        </p:grpSpPr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EE2BF438-6E03-78E2-07C0-AEF9847B29DE}"/>
                </a:ext>
              </a:extLst>
            </p:cNvPr>
            <p:cNvSpPr/>
            <p:nvPr/>
          </p:nvSpPr>
          <p:spPr>
            <a:xfrm>
              <a:off x="7777995" y="4399381"/>
              <a:ext cx="669116" cy="671220"/>
            </a:xfrm>
            <a:custGeom>
              <a:avLst/>
              <a:gdLst>
                <a:gd name="connsiteX0" fmla="*/ 618147 w 669116"/>
                <a:gd name="connsiteY0" fmla="*/ 0 h 671220"/>
                <a:gd name="connsiteX1" fmla="*/ 51179 w 669116"/>
                <a:gd name="connsiteY1" fmla="*/ 0 h 671220"/>
                <a:gd name="connsiteX2" fmla="*/ 0 w 669116"/>
                <a:gd name="connsiteY2" fmla="*/ 51179 h 671220"/>
                <a:gd name="connsiteX3" fmla="*/ 0 w 669116"/>
                <a:gd name="connsiteY3" fmla="*/ 481775 h 671220"/>
                <a:gd name="connsiteX4" fmla="*/ 51179 w 669116"/>
                <a:gd name="connsiteY4" fmla="*/ 532954 h 671220"/>
                <a:gd name="connsiteX5" fmla="*/ 240203 w 669116"/>
                <a:gd name="connsiteY5" fmla="*/ 532954 h 671220"/>
                <a:gd name="connsiteX6" fmla="*/ 214824 w 669116"/>
                <a:gd name="connsiteY6" fmla="*/ 595611 h 671220"/>
                <a:gd name="connsiteX7" fmla="*/ 178283 w 669116"/>
                <a:gd name="connsiteY7" fmla="*/ 595611 h 671220"/>
                <a:gd name="connsiteX8" fmla="*/ 140478 w 669116"/>
                <a:gd name="connsiteY8" fmla="*/ 633416 h 671220"/>
                <a:gd name="connsiteX9" fmla="*/ 178283 w 669116"/>
                <a:gd name="connsiteY9" fmla="*/ 671221 h 671220"/>
                <a:gd name="connsiteX10" fmla="*/ 490832 w 669116"/>
                <a:gd name="connsiteY10" fmla="*/ 671221 h 671220"/>
                <a:gd name="connsiteX11" fmla="*/ 528636 w 669116"/>
                <a:gd name="connsiteY11" fmla="*/ 633416 h 671220"/>
                <a:gd name="connsiteX12" fmla="*/ 490832 w 669116"/>
                <a:gd name="connsiteY12" fmla="*/ 595611 h 671220"/>
                <a:gd name="connsiteX13" fmla="*/ 454290 w 669116"/>
                <a:gd name="connsiteY13" fmla="*/ 595611 h 671220"/>
                <a:gd name="connsiteX14" fmla="*/ 428912 w 669116"/>
                <a:gd name="connsiteY14" fmla="*/ 532954 h 671220"/>
                <a:gd name="connsiteX15" fmla="*/ 617936 w 669116"/>
                <a:gd name="connsiteY15" fmla="*/ 532954 h 671220"/>
                <a:gd name="connsiteX16" fmla="*/ 669115 w 669116"/>
                <a:gd name="connsiteY16" fmla="*/ 481775 h 671220"/>
                <a:gd name="connsiteX17" fmla="*/ 669115 w 669116"/>
                <a:gd name="connsiteY17" fmla="*/ 51179 h 671220"/>
                <a:gd name="connsiteX18" fmla="*/ 618147 w 669116"/>
                <a:gd name="connsiteY18" fmla="*/ 0 h 671220"/>
                <a:gd name="connsiteX19" fmla="*/ 510418 w 669116"/>
                <a:gd name="connsiteY19" fmla="*/ 633416 h 671220"/>
                <a:gd name="connsiteX20" fmla="*/ 491042 w 669116"/>
                <a:gd name="connsiteY20" fmla="*/ 652792 h 671220"/>
                <a:gd name="connsiteX21" fmla="*/ 178388 w 669116"/>
                <a:gd name="connsiteY21" fmla="*/ 652792 h 671220"/>
                <a:gd name="connsiteX22" fmla="*/ 159012 w 669116"/>
                <a:gd name="connsiteY22" fmla="*/ 633416 h 671220"/>
                <a:gd name="connsiteX23" fmla="*/ 178388 w 669116"/>
                <a:gd name="connsiteY23" fmla="*/ 614040 h 671220"/>
                <a:gd name="connsiteX24" fmla="*/ 490937 w 669116"/>
                <a:gd name="connsiteY24" fmla="*/ 614040 h 671220"/>
                <a:gd name="connsiteX25" fmla="*/ 510418 w 669116"/>
                <a:gd name="connsiteY25" fmla="*/ 633416 h 671220"/>
                <a:gd name="connsiteX26" fmla="*/ 434598 w 669116"/>
                <a:gd name="connsiteY26" fmla="*/ 595611 h 671220"/>
                <a:gd name="connsiteX27" fmla="*/ 234727 w 669116"/>
                <a:gd name="connsiteY27" fmla="*/ 595611 h 671220"/>
                <a:gd name="connsiteX28" fmla="*/ 260106 w 669116"/>
                <a:gd name="connsiteY28" fmla="*/ 532954 h 671220"/>
                <a:gd name="connsiteX29" fmla="*/ 409114 w 669116"/>
                <a:gd name="connsiteY29" fmla="*/ 532954 h 671220"/>
                <a:gd name="connsiteX30" fmla="*/ 650897 w 669116"/>
                <a:gd name="connsiteY30" fmla="*/ 481775 h 671220"/>
                <a:gd name="connsiteX31" fmla="*/ 618147 w 669116"/>
                <a:gd name="connsiteY31" fmla="*/ 514525 h 671220"/>
                <a:gd name="connsiteX32" fmla="*/ 51179 w 669116"/>
                <a:gd name="connsiteY32" fmla="*/ 514525 h 671220"/>
                <a:gd name="connsiteX33" fmla="*/ 18429 w 669116"/>
                <a:gd name="connsiteY33" fmla="*/ 481775 h 671220"/>
                <a:gd name="connsiteX34" fmla="*/ 18429 w 669116"/>
                <a:gd name="connsiteY34" fmla="*/ 51179 h 671220"/>
                <a:gd name="connsiteX35" fmla="*/ 51179 w 669116"/>
                <a:gd name="connsiteY35" fmla="*/ 18429 h 671220"/>
                <a:gd name="connsiteX36" fmla="*/ 618041 w 669116"/>
                <a:gd name="connsiteY36" fmla="*/ 18429 h 671220"/>
                <a:gd name="connsiteX37" fmla="*/ 650791 w 669116"/>
                <a:gd name="connsiteY37" fmla="*/ 51179 h 671220"/>
                <a:gd name="connsiteX38" fmla="*/ 650791 w 669116"/>
                <a:gd name="connsiteY38" fmla="*/ 481775 h 671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69116" h="671220">
                  <a:moveTo>
                    <a:pt x="618147" y="0"/>
                  </a:moveTo>
                  <a:lnTo>
                    <a:pt x="51179" y="0"/>
                  </a:lnTo>
                  <a:cubicBezTo>
                    <a:pt x="22957" y="0"/>
                    <a:pt x="0" y="22957"/>
                    <a:pt x="0" y="51179"/>
                  </a:cubicBezTo>
                  <a:lnTo>
                    <a:pt x="0" y="481775"/>
                  </a:lnTo>
                  <a:cubicBezTo>
                    <a:pt x="0" y="509997"/>
                    <a:pt x="22957" y="532954"/>
                    <a:pt x="51179" y="532954"/>
                  </a:cubicBezTo>
                  <a:lnTo>
                    <a:pt x="240203" y="532954"/>
                  </a:lnTo>
                  <a:lnTo>
                    <a:pt x="214824" y="595611"/>
                  </a:lnTo>
                  <a:lnTo>
                    <a:pt x="178283" y="595611"/>
                  </a:lnTo>
                  <a:cubicBezTo>
                    <a:pt x="157433" y="595611"/>
                    <a:pt x="140478" y="612565"/>
                    <a:pt x="140478" y="633416"/>
                  </a:cubicBezTo>
                  <a:cubicBezTo>
                    <a:pt x="140478" y="654267"/>
                    <a:pt x="157433" y="671221"/>
                    <a:pt x="178283" y="671221"/>
                  </a:cubicBezTo>
                  <a:lnTo>
                    <a:pt x="490832" y="671221"/>
                  </a:lnTo>
                  <a:cubicBezTo>
                    <a:pt x="511682" y="671221"/>
                    <a:pt x="528636" y="654267"/>
                    <a:pt x="528636" y="633416"/>
                  </a:cubicBezTo>
                  <a:cubicBezTo>
                    <a:pt x="528636" y="612565"/>
                    <a:pt x="511682" y="595611"/>
                    <a:pt x="490832" y="595611"/>
                  </a:cubicBezTo>
                  <a:lnTo>
                    <a:pt x="454290" y="595611"/>
                  </a:lnTo>
                  <a:lnTo>
                    <a:pt x="428912" y="532954"/>
                  </a:lnTo>
                  <a:lnTo>
                    <a:pt x="617936" y="532954"/>
                  </a:lnTo>
                  <a:cubicBezTo>
                    <a:pt x="646158" y="532954"/>
                    <a:pt x="669115" y="509997"/>
                    <a:pt x="669115" y="481775"/>
                  </a:cubicBezTo>
                  <a:lnTo>
                    <a:pt x="669115" y="51179"/>
                  </a:lnTo>
                  <a:cubicBezTo>
                    <a:pt x="669325" y="22957"/>
                    <a:pt x="646369" y="0"/>
                    <a:pt x="618147" y="0"/>
                  </a:cubicBezTo>
                  <a:close/>
                  <a:moveTo>
                    <a:pt x="510418" y="633416"/>
                  </a:moveTo>
                  <a:cubicBezTo>
                    <a:pt x="510418" y="644157"/>
                    <a:pt x="501678" y="652792"/>
                    <a:pt x="491042" y="652792"/>
                  </a:cubicBezTo>
                  <a:lnTo>
                    <a:pt x="178388" y="652792"/>
                  </a:lnTo>
                  <a:cubicBezTo>
                    <a:pt x="167647" y="652792"/>
                    <a:pt x="159012" y="644052"/>
                    <a:pt x="159012" y="633416"/>
                  </a:cubicBezTo>
                  <a:cubicBezTo>
                    <a:pt x="159012" y="622780"/>
                    <a:pt x="167753" y="614040"/>
                    <a:pt x="178388" y="614040"/>
                  </a:cubicBezTo>
                  <a:lnTo>
                    <a:pt x="490937" y="614040"/>
                  </a:lnTo>
                  <a:cubicBezTo>
                    <a:pt x="501678" y="614040"/>
                    <a:pt x="510418" y="622780"/>
                    <a:pt x="510418" y="633416"/>
                  </a:cubicBezTo>
                  <a:close/>
                  <a:moveTo>
                    <a:pt x="434598" y="595611"/>
                  </a:moveTo>
                  <a:lnTo>
                    <a:pt x="234727" y="595611"/>
                  </a:lnTo>
                  <a:lnTo>
                    <a:pt x="260106" y="532954"/>
                  </a:lnTo>
                  <a:lnTo>
                    <a:pt x="409114" y="532954"/>
                  </a:lnTo>
                  <a:close/>
                  <a:moveTo>
                    <a:pt x="650897" y="481775"/>
                  </a:moveTo>
                  <a:cubicBezTo>
                    <a:pt x="650897" y="499888"/>
                    <a:pt x="636154" y="514525"/>
                    <a:pt x="618147" y="514525"/>
                  </a:cubicBezTo>
                  <a:lnTo>
                    <a:pt x="51179" y="514525"/>
                  </a:lnTo>
                  <a:cubicBezTo>
                    <a:pt x="33066" y="514525"/>
                    <a:pt x="18429" y="499783"/>
                    <a:pt x="18429" y="481775"/>
                  </a:cubicBezTo>
                  <a:lnTo>
                    <a:pt x="18429" y="51179"/>
                  </a:lnTo>
                  <a:cubicBezTo>
                    <a:pt x="18429" y="33066"/>
                    <a:pt x="33171" y="18429"/>
                    <a:pt x="51179" y="18429"/>
                  </a:cubicBezTo>
                  <a:lnTo>
                    <a:pt x="618041" y="18429"/>
                  </a:lnTo>
                  <a:cubicBezTo>
                    <a:pt x="636154" y="18429"/>
                    <a:pt x="650791" y="33171"/>
                    <a:pt x="650791" y="51179"/>
                  </a:cubicBezTo>
                  <a:lnTo>
                    <a:pt x="650791" y="481775"/>
                  </a:lnTo>
                  <a:close/>
                </a:path>
              </a:pathLst>
            </a:custGeom>
            <a:grpFill/>
            <a:ln w="10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A9B1057-724D-3DE6-25CF-97EFF3DC66FA}"/>
                </a:ext>
              </a:extLst>
            </p:cNvPr>
            <p:cNvSpPr/>
            <p:nvPr/>
          </p:nvSpPr>
          <p:spPr>
            <a:xfrm>
              <a:off x="7819907" y="4441293"/>
              <a:ext cx="585396" cy="386052"/>
            </a:xfrm>
            <a:custGeom>
              <a:avLst/>
              <a:gdLst>
                <a:gd name="connsiteX0" fmla="*/ 576235 w 585396"/>
                <a:gd name="connsiteY0" fmla="*/ 0 h 386052"/>
                <a:gd name="connsiteX1" fmla="*/ 9267 w 585396"/>
                <a:gd name="connsiteY1" fmla="*/ 0 h 386052"/>
                <a:gd name="connsiteX2" fmla="*/ 0 w 585396"/>
                <a:gd name="connsiteY2" fmla="*/ 9267 h 386052"/>
                <a:gd name="connsiteX3" fmla="*/ 0 w 585396"/>
                <a:gd name="connsiteY3" fmla="*/ 376785 h 386052"/>
                <a:gd name="connsiteX4" fmla="*/ 9267 w 585396"/>
                <a:gd name="connsiteY4" fmla="*/ 386052 h 386052"/>
                <a:gd name="connsiteX5" fmla="*/ 576129 w 585396"/>
                <a:gd name="connsiteY5" fmla="*/ 386052 h 386052"/>
                <a:gd name="connsiteX6" fmla="*/ 585396 w 585396"/>
                <a:gd name="connsiteY6" fmla="*/ 376785 h 386052"/>
                <a:gd name="connsiteX7" fmla="*/ 585396 w 585396"/>
                <a:gd name="connsiteY7" fmla="*/ 9267 h 386052"/>
                <a:gd name="connsiteX8" fmla="*/ 576235 w 585396"/>
                <a:gd name="connsiteY8" fmla="*/ 0 h 386052"/>
                <a:gd name="connsiteX9" fmla="*/ 566968 w 585396"/>
                <a:gd name="connsiteY9" fmla="*/ 367623 h 386052"/>
                <a:gd name="connsiteX10" fmla="*/ 18534 w 585396"/>
                <a:gd name="connsiteY10" fmla="*/ 367623 h 386052"/>
                <a:gd name="connsiteX11" fmla="*/ 18534 w 585396"/>
                <a:gd name="connsiteY11" fmla="*/ 18429 h 386052"/>
                <a:gd name="connsiteX12" fmla="*/ 566968 w 585396"/>
                <a:gd name="connsiteY12" fmla="*/ 18429 h 3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5396" h="386052">
                  <a:moveTo>
                    <a:pt x="576235" y="0"/>
                  </a:moveTo>
                  <a:lnTo>
                    <a:pt x="9267" y="0"/>
                  </a:lnTo>
                  <a:cubicBezTo>
                    <a:pt x="4212" y="0"/>
                    <a:pt x="0" y="4107"/>
                    <a:pt x="0" y="9267"/>
                  </a:cubicBezTo>
                  <a:lnTo>
                    <a:pt x="0" y="376785"/>
                  </a:lnTo>
                  <a:cubicBezTo>
                    <a:pt x="0" y="381840"/>
                    <a:pt x="4107" y="386052"/>
                    <a:pt x="9267" y="386052"/>
                  </a:cubicBezTo>
                  <a:lnTo>
                    <a:pt x="576129" y="386052"/>
                  </a:lnTo>
                  <a:cubicBezTo>
                    <a:pt x="581184" y="386052"/>
                    <a:pt x="585396" y="381945"/>
                    <a:pt x="585396" y="376785"/>
                  </a:cubicBezTo>
                  <a:lnTo>
                    <a:pt x="585396" y="9267"/>
                  </a:lnTo>
                  <a:cubicBezTo>
                    <a:pt x="585396" y="4107"/>
                    <a:pt x="581290" y="0"/>
                    <a:pt x="576235" y="0"/>
                  </a:cubicBezTo>
                  <a:close/>
                  <a:moveTo>
                    <a:pt x="566968" y="367623"/>
                  </a:moveTo>
                  <a:lnTo>
                    <a:pt x="18534" y="367623"/>
                  </a:lnTo>
                  <a:lnTo>
                    <a:pt x="18534" y="18429"/>
                  </a:lnTo>
                  <a:lnTo>
                    <a:pt x="566968" y="18429"/>
                  </a:lnTo>
                  <a:close/>
                </a:path>
              </a:pathLst>
            </a:custGeom>
            <a:grpFill/>
            <a:ln w="10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1DCF750-9753-3D7F-636F-E01C17D1B348}"/>
                </a:ext>
              </a:extLst>
            </p:cNvPr>
            <p:cNvSpPr/>
            <p:nvPr/>
          </p:nvSpPr>
          <p:spPr>
            <a:xfrm>
              <a:off x="8102127" y="4853987"/>
              <a:ext cx="21061" cy="21061"/>
            </a:xfrm>
            <a:custGeom>
              <a:avLst/>
              <a:gdLst>
                <a:gd name="connsiteX0" fmla="*/ 21061 w 21061"/>
                <a:gd name="connsiteY0" fmla="*/ 10531 h 21061"/>
                <a:gd name="connsiteX1" fmla="*/ 10531 w 21061"/>
                <a:gd name="connsiteY1" fmla="*/ 21061 h 21061"/>
                <a:gd name="connsiteX2" fmla="*/ 0 w 21061"/>
                <a:gd name="connsiteY2" fmla="*/ 10531 h 21061"/>
                <a:gd name="connsiteX3" fmla="*/ 10531 w 21061"/>
                <a:gd name="connsiteY3" fmla="*/ 0 h 21061"/>
                <a:gd name="connsiteX4" fmla="*/ 21061 w 21061"/>
                <a:gd name="connsiteY4" fmla="*/ 10531 h 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61" h="21061">
                  <a:moveTo>
                    <a:pt x="21061" y="10531"/>
                  </a:moveTo>
                  <a:cubicBezTo>
                    <a:pt x="21061" y="16346"/>
                    <a:pt x="16346" y="21061"/>
                    <a:pt x="10531" y="21061"/>
                  </a:cubicBezTo>
                  <a:cubicBezTo>
                    <a:pt x="4715" y="21061"/>
                    <a:pt x="0" y="16346"/>
                    <a:pt x="0" y="10531"/>
                  </a:cubicBezTo>
                  <a:cubicBezTo>
                    <a:pt x="0" y="4715"/>
                    <a:pt x="4715" y="0"/>
                    <a:pt x="10531" y="0"/>
                  </a:cubicBezTo>
                  <a:cubicBezTo>
                    <a:pt x="16346" y="0"/>
                    <a:pt x="21061" y="4715"/>
                    <a:pt x="21061" y="10531"/>
                  </a:cubicBezTo>
                  <a:close/>
                </a:path>
              </a:pathLst>
            </a:custGeom>
            <a:grpFill/>
            <a:ln w="10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EC6D64AA-DEA3-C191-CB35-0B520FD24F1A}"/>
                </a:ext>
              </a:extLst>
            </p:cNvPr>
            <p:cNvSpPr/>
            <p:nvPr/>
          </p:nvSpPr>
          <p:spPr>
            <a:xfrm>
              <a:off x="7862134" y="4483415"/>
              <a:ext cx="215877" cy="215877"/>
            </a:xfrm>
            <a:custGeom>
              <a:avLst/>
              <a:gdLst>
                <a:gd name="connsiteX0" fmla="*/ 107939 w 215877"/>
                <a:gd name="connsiteY0" fmla="*/ 215877 h 215877"/>
                <a:gd name="connsiteX1" fmla="*/ 215877 w 215877"/>
                <a:gd name="connsiteY1" fmla="*/ 107939 h 215877"/>
                <a:gd name="connsiteX2" fmla="*/ 107939 w 215877"/>
                <a:gd name="connsiteY2" fmla="*/ 0 h 215877"/>
                <a:gd name="connsiteX3" fmla="*/ 0 w 215877"/>
                <a:gd name="connsiteY3" fmla="*/ 108044 h 215877"/>
                <a:gd name="connsiteX4" fmla="*/ 107939 w 215877"/>
                <a:gd name="connsiteY4" fmla="*/ 215877 h 215877"/>
                <a:gd name="connsiteX5" fmla="*/ 107939 w 215877"/>
                <a:gd name="connsiteY5" fmla="*/ 197449 h 215877"/>
                <a:gd name="connsiteX6" fmla="*/ 51600 w 215877"/>
                <a:gd name="connsiteY6" fmla="*/ 177335 h 215877"/>
                <a:gd name="connsiteX7" fmla="*/ 111835 w 215877"/>
                <a:gd name="connsiteY7" fmla="*/ 117100 h 215877"/>
                <a:gd name="connsiteX8" fmla="*/ 197028 w 215877"/>
                <a:gd name="connsiteY8" fmla="*/ 117100 h 215877"/>
                <a:gd name="connsiteX9" fmla="*/ 107939 w 215877"/>
                <a:gd name="connsiteY9" fmla="*/ 197449 h 215877"/>
                <a:gd name="connsiteX10" fmla="*/ 197028 w 215877"/>
                <a:gd name="connsiteY10" fmla="*/ 98777 h 215877"/>
                <a:gd name="connsiteX11" fmla="*/ 117206 w 215877"/>
                <a:gd name="connsiteY11" fmla="*/ 98777 h 215877"/>
                <a:gd name="connsiteX12" fmla="*/ 117206 w 215877"/>
                <a:gd name="connsiteY12" fmla="*/ 18955 h 215877"/>
                <a:gd name="connsiteX13" fmla="*/ 197028 w 215877"/>
                <a:gd name="connsiteY13" fmla="*/ 98777 h 215877"/>
                <a:gd name="connsiteX14" fmla="*/ 98777 w 215877"/>
                <a:gd name="connsiteY14" fmla="*/ 18955 h 215877"/>
                <a:gd name="connsiteX15" fmla="*/ 98777 w 215877"/>
                <a:gd name="connsiteY15" fmla="*/ 104148 h 215877"/>
                <a:gd name="connsiteX16" fmla="*/ 38542 w 215877"/>
                <a:gd name="connsiteY16" fmla="*/ 164383 h 215877"/>
                <a:gd name="connsiteX17" fmla="*/ 18429 w 215877"/>
                <a:gd name="connsiteY17" fmla="*/ 108044 h 215877"/>
                <a:gd name="connsiteX18" fmla="*/ 98777 w 215877"/>
                <a:gd name="connsiteY18" fmla="*/ 18955 h 215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5877" h="215877">
                  <a:moveTo>
                    <a:pt x="107939" y="215877"/>
                  </a:moveTo>
                  <a:cubicBezTo>
                    <a:pt x="167437" y="215877"/>
                    <a:pt x="215877" y="167437"/>
                    <a:pt x="215877" y="107939"/>
                  </a:cubicBezTo>
                  <a:cubicBezTo>
                    <a:pt x="215877" y="48441"/>
                    <a:pt x="167437" y="0"/>
                    <a:pt x="107939" y="0"/>
                  </a:cubicBezTo>
                  <a:cubicBezTo>
                    <a:pt x="48441" y="0"/>
                    <a:pt x="0" y="48441"/>
                    <a:pt x="0" y="108044"/>
                  </a:cubicBezTo>
                  <a:cubicBezTo>
                    <a:pt x="0" y="167542"/>
                    <a:pt x="48441" y="215877"/>
                    <a:pt x="107939" y="215877"/>
                  </a:cubicBezTo>
                  <a:close/>
                  <a:moveTo>
                    <a:pt x="107939" y="197449"/>
                  </a:moveTo>
                  <a:cubicBezTo>
                    <a:pt x="86562" y="197449"/>
                    <a:pt x="66975" y="189867"/>
                    <a:pt x="51600" y="177335"/>
                  </a:cubicBezTo>
                  <a:lnTo>
                    <a:pt x="111835" y="117100"/>
                  </a:lnTo>
                  <a:lnTo>
                    <a:pt x="197028" y="117100"/>
                  </a:lnTo>
                  <a:cubicBezTo>
                    <a:pt x="192394" y="162277"/>
                    <a:pt x="154168" y="197449"/>
                    <a:pt x="107939" y="197449"/>
                  </a:cubicBezTo>
                  <a:close/>
                  <a:moveTo>
                    <a:pt x="197028" y="98777"/>
                  </a:moveTo>
                  <a:lnTo>
                    <a:pt x="117206" y="98777"/>
                  </a:lnTo>
                  <a:lnTo>
                    <a:pt x="117206" y="18955"/>
                  </a:lnTo>
                  <a:cubicBezTo>
                    <a:pt x="159223" y="23273"/>
                    <a:pt x="192710" y="56760"/>
                    <a:pt x="197028" y="98777"/>
                  </a:cubicBezTo>
                  <a:close/>
                  <a:moveTo>
                    <a:pt x="98777" y="18955"/>
                  </a:moveTo>
                  <a:lnTo>
                    <a:pt x="98777" y="104148"/>
                  </a:lnTo>
                  <a:lnTo>
                    <a:pt x="38542" y="164383"/>
                  </a:lnTo>
                  <a:cubicBezTo>
                    <a:pt x="26011" y="149008"/>
                    <a:pt x="18429" y="129316"/>
                    <a:pt x="18429" y="108044"/>
                  </a:cubicBezTo>
                  <a:cubicBezTo>
                    <a:pt x="18429" y="61709"/>
                    <a:pt x="53706" y="23589"/>
                    <a:pt x="98777" y="18955"/>
                  </a:cubicBezTo>
                  <a:close/>
                </a:path>
              </a:pathLst>
            </a:custGeom>
            <a:grpFill/>
            <a:ln w="10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69EA896-C463-4707-0586-7E785749B902}"/>
                </a:ext>
              </a:extLst>
            </p:cNvPr>
            <p:cNvSpPr/>
            <p:nvPr/>
          </p:nvSpPr>
          <p:spPr>
            <a:xfrm>
              <a:off x="8098231" y="4670228"/>
              <a:ext cx="69080" cy="114888"/>
            </a:xfrm>
            <a:custGeom>
              <a:avLst/>
              <a:gdLst>
                <a:gd name="connsiteX0" fmla="*/ 9267 w 69080"/>
                <a:gd name="connsiteY0" fmla="*/ 114889 h 114888"/>
                <a:gd name="connsiteX1" fmla="*/ 59814 w 69080"/>
                <a:gd name="connsiteY1" fmla="*/ 114889 h 114888"/>
                <a:gd name="connsiteX2" fmla="*/ 69081 w 69080"/>
                <a:gd name="connsiteY2" fmla="*/ 105622 h 114888"/>
                <a:gd name="connsiteX3" fmla="*/ 69081 w 69080"/>
                <a:gd name="connsiteY3" fmla="*/ 9267 h 114888"/>
                <a:gd name="connsiteX4" fmla="*/ 59814 w 69080"/>
                <a:gd name="connsiteY4" fmla="*/ 0 h 114888"/>
                <a:gd name="connsiteX5" fmla="*/ 9267 w 69080"/>
                <a:gd name="connsiteY5" fmla="*/ 0 h 114888"/>
                <a:gd name="connsiteX6" fmla="*/ 0 w 69080"/>
                <a:gd name="connsiteY6" fmla="*/ 9267 h 114888"/>
                <a:gd name="connsiteX7" fmla="*/ 0 w 69080"/>
                <a:gd name="connsiteY7" fmla="*/ 105622 h 114888"/>
                <a:gd name="connsiteX8" fmla="*/ 9267 w 69080"/>
                <a:gd name="connsiteY8" fmla="*/ 114889 h 114888"/>
                <a:gd name="connsiteX9" fmla="*/ 18429 w 69080"/>
                <a:gd name="connsiteY9" fmla="*/ 18534 h 114888"/>
                <a:gd name="connsiteX10" fmla="*/ 50547 w 69080"/>
                <a:gd name="connsiteY10" fmla="*/ 18534 h 114888"/>
                <a:gd name="connsiteX11" fmla="*/ 50547 w 69080"/>
                <a:gd name="connsiteY11" fmla="*/ 96460 h 114888"/>
                <a:gd name="connsiteX12" fmla="*/ 18429 w 69080"/>
                <a:gd name="connsiteY12" fmla="*/ 96460 h 114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080" h="114888">
                  <a:moveTo>
                    <a:pt x="9267" y="114889"/>
                  </a:moveTo>
                  <a:lnTo>
                    <a:pt x="59814" y="114889"/>
                  </a:lnTo>
                  <a:cubicBezTo>
                    <a:pt x="64869" y="114889"/>
                    <a:pt x="69081" y="110782"/>
                    <a:pt x="69081" y="105622"/>
                  </a:cubicBezTo>
                  <a:lnTo>
                    <a:pt x="69081" y="9267"/>
                  </a:lnTo>
                  <a:cubicBezTo>
                    <a:pt x="69081" y="4212"/>
                    <a:pt x="64974" y="0"/>
                    <a:pt x="59814" y="0"/>
                  </a:cubicBezTo>
                  <a:lnTo>
                    <a:pt x="9267" y="0"/>
                  </a:lnTo>
                  <a:cubicBezTo>
                    <a:pt x="4212" y="0"/>
                    <a:pt x="0" y="4107"/>
                    <a:pt x="0" y="9267"/>
                  </a:cubicBezTo>
                  <a:lnTo>
                    <a:pt x="0" y="105622"/>
                  </a:lnTo>
                  <a:cubicBezTo>
                    <a:pt x="0" y="110782"/>
                    <a:pt x="4107" y="114889"/>
                    <a:pt x="9267" y="114889"/>
                  </a:cubicBezTo>
                  <a:close/>
                  <a:moveTo>
                    <a:pt x="18429" y="18534"/>
                  </a:moveTo>
                  <a:lnTo>
                    <a:pt x="50547" y="18534"/>
                  </a:lnTo>
                  <a:lnTo>
                    <a:pt x="50547" y="96460"/>
                  </a:lnTo>
                  <a:lnTo>
                    <a:pt x="18429" y="96460"/>
                  </a:lnTo>
                  <a:close/>
                </a:path>
              </a:pathLst>
            </a:custGeom>
            <a:grpFill/>
            <a:ln w="10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C14D4E2-DF9A-4DB1-14F7-59B2F3756978}"/>
                </a:ext>
              </a:extLst>
            </p:cNvPr>
            <p:cNvSpPr/>
            <p:nvPr/>
          </p:nvSpPr>
          <p:spPr>
            <a:xfrm>
              <a:off x="8190900" y="4607150"/>
              <a:ext cx="69080" cy="178072"/>
            </a:xfrm>
            <a:custGeom>
              <a:avLst/>
              <a:gdLst>
                <a:gd name="connsiteX0" fmla="*/ 59814 w 69080"/>
                <a:gd name="connsiteY0" fmla="*/ 0 h 178072"/>
                <a:gd name="connsiteX1" fmla="*/ 9267 w 69080"/>
                <a:gd name="connsiteY1" fmla="*/ 0 h 178072"/>
                <a:gd name="connsiteX2" fmla="*/ 0 w 69080"/>
                <a:gd name="connsiteY2" fmla="*/ 9267 h 178072"/>
                <a:gd name="connsiteX3" fmla="*/ 0 w 69080"/>
                <a:gd name="connsiteY3" fmla="*/ 168806 h 178072"/>
                <a:gd name="connsiteX4" fmla="*/ 9267 w 69080"/>
                <a:gd name="connsiteY4" fmla="*/ 178073 h 178072"/>
                <a:gd name="connsiteX5" fmla="*/ 59814 w 69080"/>
                <a:gd name="connsiteY5" fmla="*/ 178073 h 178072"/>
                <a:gd name="connsiteX6" fmla="*/ 69081 w 69080"/>
                <a:gd name="connsiteY6" fmla="*/ 168806 h 178072"/>
                <a:gd name="connsiteX7" fmla="*/ 69081 w 69080"/>
                <a:gd name="connsiteY7" fmla="*/ 9162 h 178072"/>
                <a:gd name="connsiteX8" fmla="*/ 59814 w 69080"/>
                <a:gd name="connsiteY8" fmla="*/ 0 h 178072"/>
                <a:gd name="connsiteX9" fmla="*/ 50547 w 69080"/>
                <a:gd name="connsiteY9" fmla="*/ 159539 h 178072"/>
                <a:gd name="connsiteX10" fmla="*/ 18429 w 69080"/>
                <a:gd name="connsiteY10" fmla="*/ 159539 h 178072"/>
                <a:gd name="connsiteX11" fmla="*/ 18429 w 69080"/>
                <a:gd name="connsiteY11" fmla="*/ 18429 h 178072"/>
                <a:gd name="connsiteX12" fmla="*/ 50547 w 69080"/>
                <a:gd name="connsiteY12" fmla="*/ 18429 h 17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080" h="178072">
                  <a:moveTo>
                    <a:pt x="59814" y="0"/>
                  </a:moveTo>
                  <a:lnTo>
                    <a:pt x="9267" y="0"/>
                  </a:lnTo>
                  <a:cubicBezTo>
                    <a:pt x="4212" y="0"/>
                    <a:pt x="0" y="4107"/>
                    <a:pt x="0" y="9267"/>
                  </a:cubicBezTo>
                  <a:lnTo>
                    <a:pt x="0" y="168806"/>
                  </a:lnTo>
                  <a:cubicBezTo>
                    <a:pt x="0" y="173860"/>
                    <a:pt x="4107" y="178073"/>
                    <a:pt x="9267" y="178073"/>
                  </a:cubicBezTo>
                  <a:lnTo>
                    <a:pt x="59814" y="178073"/>
                  </a:lnTo>
                  <a:cubicBezTo>
                    <a:pt x="64869" y="178073"/>
                    <a:pt x="69081" y="173966"/>
                    <a:pt x="69081" y="168806"/>
                  </a:cubicBezTo>
                  <a:lnTo>
                    <a:pt x="69081" y="9162"/>
                  </a:lnTo>
                  <a:cubicBezTo>
                    <a:pt x="68975" y="4107"/>
                    <a:pt x="64869" y="0"/>
                    <a:pt x="59814" y="0"/>
                  </a:cubicBezTo>
                  <a:close/>
                  <a:moveTo>
                    <a:pt x="50547" y="159539"/>
                  </a:moveTo>
                  <a:lnTo>
                    <a:pt x="18429" y="159539"/>
                  </a:lnTo>
                  <a:lnTo>
                    <a:pt x="18429" y="18429"/>
                  </a:lnTo>
                  <a:lnTo>
                    <a:pt x="50547" y="18429"/>
                  </a:lnTo>
                  <a:close/>
                </a:path>
              </a:pathLst>
            </a:custGeom>
            <a:grpFill/>
            <a:ln w="10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BC099C5-229A-94CB-4F24-E1C31004410E}"/>
                </a:ext>
              </a:extLst>
            </p:cNvPr>
            <p:cNvSpPr/>
            <p:nvPr/>
          </p:nvSpPr>
          <p:spPr>
            <a:xfrm>
              <a:off x="8283569" y="4702031"/>
              <a:ext cx="69080" cy="83297"/>
            </a:xfrm>
            <a:custGeom>
              <a:avLst/>
              <a:gdLst>
                <a:gd name="connsiteX0" fmla="*/ 59814 w 69080"/>
                <a:gd name="connsiteY0" fmla="*/ 0 h 83297"/>
                <a:gd name="connsiteX1" fmla="*/ 9267 w 69080"/>
                <a:gd name="connsiteY1" fmla="*/ 0 h 83297"/>
                <a:gd name="connsiteX2" fmla="*/ 0 w 69080"/>
                <a:gd name="connsiteY2" fmla="*/ 9267 h 83297"/>
                <a:gd name="connsiteX3" fmla="*/ 0 w 69080"/>
                <a:gd name="connsiteY3" fmla="*/ 74030 h 83297"/>
                <a:gd name="connsiteX4" fmla="*/ 9267 w 69080"/>
                <a:gd name="connsiteY4" fmla="*/ 83297 h 83297"/>
                <a:gd name="connsiteX5" fmla="*/ 59814 w 69080"/>
                <a:gd name="connsiteY5" fmla="*/ 83297 h 83297"/>
                <a:gd name="connsiteX6" fmla="*/ 69081 w 69080"/>
                <a:gd name="connsiteY6" fmla="*/ 74030 h 83297"/>
                <a:gd name="connsiteX7" fmla="*/ 69081 w 69080"/>
                <a:gd name="connsiteY7" fmla="*/ 9267 h 83297"/>
                <a:gd name="connsiteX8" fmla="*/ 59814 w 69080"/>
                <a:gd name="connsiteY8" fmla="*/ 0 h 83297"/>
                <a:gd name="connsiteX9" fmla="*/ 50652 w 69080"/>
                <a:gd name="connsiteY9" fmla="*/ 64658 h 83297"/>
                <a:gd name="connsiteX10" fmla="*/ 18534 w 69080"/>
                <a:gd name="connsiteY10" fmla="*/ 64658 h 83297"/>
                <a:gd name="connsiteX11" fmla="*/ 18534 w 69080"/>
                <a:gd name="connsiteY11" fmla="*/ 18323 h 83297"/>
                <a:gd name="connsiteX12" fmla="*/ 50652 w 69080"/>
                <a:gd name="connsiteY12" fmla="*/ 18323 h 8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080" h="83297">
                  <a:moveTo>
                    <a:pt x="59814" y="0"/>
                  </a:moveTo>
                  <a:lnTo>
                    <a:pt x="9267" y="0"/>
                  </a:lnTo>
                  <a:cubicBezTo>
                    <a:pt x="4212" y="0"/>
                    <a:pt x="0" y="4107"/>
                    <a:pt x="0" y="9267"/>
                  </a:cubicBezTo>
                  <a:lnTo>
                    <a:pt x="0" y="74030"/>
                  </a:lnTo>
                  <a:cubicBezTo>
                    <a:pt x="0" y="79085"/>
                    <a:pt x="4107" y="83297"/>
                    <a:pt x="9267" y="83297"/>
                  </a:cubicBezTo>
                  <a:lnTo>
                    <a:pt x="59814" y="83297"/>
                  </a:lnTo>
                  <a:cubicBezTo>
                    <a:pt x="64869" y="83297"/>
                    <a:pt x="69081" y="79190"/>
                    <a:pt x="69081" y="74030"/>
                  </a:cubicBezTo>
                  <a:lnTo>
                    <a:pt x="69081" y="9267"/>
                  </a:lnTo>
                  <a:cubicBezTo>
                    <a:pt x="69081" y="4107"/>
                    <a:pt x="64974" y="0"/>
                    <a:pt x="59814" y="0"/>
                  </a:cubicBezTo>
                  <a:close/>
                  <a:moveTo>
                    <a:pt x="50652" y="64658"/>
                  </a:moveTo>
                  <a:lnTo>
                    <a:pt x="18534" y="64658"/>
                  </a:lnTo>
                  <a:lnTo>
                    <a:pt x="18534" y="18323"/>
                  </a:lnTo>
                  <a:lnTo>
                    <a:pt x="50652" y="18323"/>
                  </a:lnTo>
                  <a:close/>
                </a:path>
              </a:pathLst>
            </a:custGeom>
            <a:grpFill/>
            <a:ln w="10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B5741333-FD64-9505-3D2F-C77B83160757}"/>
                </a:ext>
              </a:extLst>
            </p:cNvPr>
            <p:cNvSpPr/>
            <p:nvPr/>
          </p:nvSpPr>
          <p:spPr>
            <a:xfrm>
              <a:off x="7862134" y="4722355"/>
              <a:ext cx="186075" cy="18533"/>
            </a:xfrm>
            <a:custGeom>
              <a:avLst/>
              <a:gdLst>
                <a:gd name="connsiteX0" fmla="*/ 9267 w 186075"/>
                <a:gd name="connsiteY0" fmla="*/ 18534 h 18533"/>
                <a:gd name="connsiteX1" fmla="*/ 176809 w 186075"/>
                <a:gd name="connsiteY1" fmla="*/ 18534 h 18533"/>
                <a:gd name="connsiteX2" fmla="*/ 186076 w 186075"/>
                <a:gd name="connsiteY2" fmla="*/ 9267 h 18533"/>
                <a:gd name="connsiteX3" fmla="*/ 176809 w 186075"/>
                <a:gd name="connsiteY3" fmla="*/ 0 h 18533"/>
                <a:gd name="connsiteX4" fmla="*/ 9267 w 186075"/>
                <a:gd name="connsiteY4" fmla="*/ 0 h 18533"/>
                <a:gd name="connsiteX5" fmla="*/ 0 w 186075"/>
                <a:gd name="connsiteY5" fmla="*/ 9267 h 18533"/>
                <a:gd name="connsiteX6" fmla="*/ 9267 w 186075"/>
                <a:gd name="connsiteY6" fmla="*/ 18534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75" h="18533">
                  <a:moveTo>
                    <a:pt x="9267" y="18534"/>
                  </a:moveTo>
                  <a:lnTo>
                    <a:pt x="176809" y="18534"/>
                  </a:lnTo>
                  <a:cubicBezTo>
                    <a:pt x="181864" y="18534"/>
                    <a:pt x="186076" y="14427"/>
                    <a:pt x="186076" y="9267"/>
                  </a:cubicBezTo>
                  <a:cubicBezTo>
                    <a:pt x="186076" y="4107"/>
                    <a:pt x="181969" y="0"/>
                    <a:pt x="176809" y="0"/>
                  </a:cubicBezTo>
                  <a:lnTo>
                    <a:pt x="9267" y="0"/>
                  </a:lnTo>
                  <a:cubicBezTo>
                    <a:pt x="4212" y="0"/>
                    <a:pt x="0" y="4107"/>
                    <a:pt x="0" y="9267"/>
                  </a:cubicBezTo>
                  <a:cubicBezTo>
                    <a:pt x="0" y="14427"/>
                    <a:pt x="4107" y="18534"/>
                    <a:pt x="9267" y="18534"/>
                  </a:cubicBezTo>
                  <a:close/>
                </a:path>
              </a:pathLst>
            </a:custGeom>
            <a:grpFill/>
            <a:ln w="10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8ED6C13-B909-B7C7-DEF0-A9F034F79620}"/>
                </a:ext>
              </a:extLst>
            </p:cNvPr>
            <p:cNvSpPr/>
            <p:nvPr/>
          </p:nvSpPr>
          <p:spPr>
            <a:xfrm>
              <a:off x="7862134" y="4766583"/>
              <a:ext cx="117205" cy="18533"/>
            </a:xfrm>
            <a:custGeom>
              <a:avLst/>
              <a:gdLst>
                <a:gd name="connsiteX0" fmla="*/ 9267 w 117205"/>
                <a:gd name="connsiteY0" fmla="*/ 18534 h 18533"/>
                <a:gd name="connsiteX1" fmla="*/ 107939 w 117205"/>
                <a:gd name="connsiteY1" fmla="*/ 18534 h 18533"/>
                <a:gd name="connsiteX2" fmla="*/ 117206 w 117205"/>
                <a:gd name="connsiteY2" fmla="*/ 9267 h 18533"/>
                <a:gd name="connsiteX3" fmla="*/ 107939 w 117205"/>
                <a:gd name="connsiteY3" fmla="*/ 0 h 18533"/>
                <a:gd name="connsiteX4" fmla="*/ 9267 w 117205"/>
                <a:gd name="connsiteY4" fmla="*/ 0 h 18533"/>
                <a:gd name="connsiteX5" fmla="*/ 0 w 117205"/>
                <a:gd name="connsiteY5" fmla="*/ 9267 h 18533"/>
                <a:gd name="connsiteX6" fmla="*/ 9267 w 117205"/>
                <a:gd name="connsiteY6" fmla="*/ 18534 h 1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205" h="18533">
                  <a:moveTo>
                    <a:pt x="9267" y="18534"/>
                  </a:moveTo>
                  <a:lnTo>
                    <a:pt x="107939" y="18534"/>
                  </a:lnTo>
                  <a:cubicBezTo>
                    <a:pt x="112993" y="18534"/>
                    <a:pt x="117206" y="14427"/>
                    <a:pt x="117206" y="9267"/>
                  </a:cubicBezTo>
                  <a:cubicBezTo>
                    <a:pt x="117206" y="4107"/>
                    <a:pt x="113099" y="0"/>
                    <a:pt x="107939" y="0"/>
                  </a:cubicBezTo>
                  <a:lnTo>
                    <a:pt x="9267" y="0"/>
                  </a:lnTo>
                  <a:cubicBezTo>
                    <a:pt x="4212" y="0"/>
                    <a:pt x="0" y="4107"/>
                    <a:pt x="0" y="9267"/>
                  </a:cubicBezTo>
                  <a:cubicBezTo>
                    <a:pt x="0" y="14427"/>
                    <a:pt x="4107" y="18534"/>
                    <a:pt x="9267" y="18534"/>
                  </a:cubicBezTo>
                  <a:close/>
                </a:path>
              </a:pathLst>
            </a:custGeom>
            <a:grpFill/>
            <a:ln w="10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471709C-2DEC-420E-6005-D57DBE6F4179}"/>
                </a:ext>
              </a:extLst>
            </p:cNvPr>
            <p:cNvSpPr/>
            <p:nvPr/>
          </p:nvSpPr>
          <p:spPr>
            <a:xfrm>
              <a:off x="8098389" y="4512111"/>
              <a:ext cx="269004" cy="113467"/>
            </a:xfrm>
            <a:custGeom>
              <a:avLst/>
              <a:gdLst>
                <a:gd name="connsiteX0" fmla="*/ 9109 w 269004"/>
                <a:gd name="connsiteY0" fmla="*/ 113467 h 113467"/>
                <a:gd name="connsiteX1" fmla="*/ 15638 w 269004"/>
                <a:gd name="connsiteY1" fmla="*/ 110729 h 113467"/>
                <a:gd name="connsiteX2" fmla="*/ 104200 w 269004"/>
                <a:gd name="connsiteY2" fmla="*/ 22167 h 113467"/>
                <a:gd name="connsiteX3" fmla="*/ 187919 w 269004"/>
                <a:gd name="connsiteY3" fmla="*/ 105885 h 113467"/>
                <a:gd name="connsiteX4" fmla="*/ 200977 w 269004"/>
                <a:gd name="connsiteY4" fmla="*/ 105885 h 113467"/>
                <a:gd name="connsiteX5" fmla="*/ 250470 w 269004"/>
                <a:gd name="connsiteY5" fmla="*/ 56391 h 113467"/>
                <a:gd name="connsiteX6" fmla="*/ 250470 w 269004"/>
                <a:gd name="connsiteY6" fmla="*/ 63236 h 113467"/>
                <a:gd name="connsiteX7" fmla="*/ 259737 w 269004"/>
                <a:gd name="connsiteY7" fmla="*/ 72503 h 113467"/>
                <a:gd name="connsiteX8" fmla="*/ 269004 w 269004"/>
                <a:gd name="connsiteY8" fmla="*/ 63236 h 113467"/>
                <a:gd name="connsiteX9" fmla="*/ 269004 w 269004"/>
                <a:gd name="connsiteY9" fmla="*/ 32592 h 113467"/>
                <a:gd name="connsiteX10" fmla="*/ 259737 w 269004"/>
                <a:gd name="connsiteY10" fmla="*/ 23325 h 113467"/>
                <a:gd name="connsiteX11" fmla="*/ 229093 w 269004"/>
                <a:gd name="connsiteY11" fmla="*/ 23325 h 113467"/>
                <a:gd name="connsiteX12" fmla="*/ 219826 w 269004"/>
                <a:gd name="connsiteY12" fmla="*/ 32592 h 113467"/>
                <a:gd name="connsiteX13" fmla="*/ 229093 w 269004"/>
                <a:gd name="connsiteY13" fmla="*/ 41859 h 113467"/>
                <a:gd name="connsiteX14" fmla="*/ 239097 w 269004"/>
                <a:gd name="connsiteY14" fmla="*/ 41859 h 113467"/>
                <a:gd name="connsiteX15" fmla="*/ 194553 w 269004"/>
                <a:gd name="connsiteY15" fmla="*/ 86404 h 113467"/>
                <a:gd name="connsiteX16" fmla="*/ 110835 w 269004"/>
                <a:gd name="connsiteY16" fmla="*/ 2685 h 113467"/>
                <a:gd name="connsiteX17" fmla="*/ 97777 w 269004"/>
                <a:gd name="connsiteY17" fmla="*/ 2685 h 113467"/>
                <a:gd name="connsiteX18" fmla="*/ 2685 w 269004"/>
                <a:gd name="connsiteY18" fmla="*/ 97777 h 113467"/>
                <a:gd name="connsiteX19" fmla="*/ 2685 w 269004"/>
                <a:gd name="connsiteY19" fmla="*/ 110835 h 113467"/>
                <a:gd name="connsiteX20" fmla="*/ 9109 w 269004"/>
                <a:gd name="connsiteY20" fmla="*/ 113467 h 1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9004" h="113467">
                  <a:moveTo>
                    <a:pt x="9109" y="113467"/>
                  </a:moveTo>
                  <a:cubicBezTo>
                    <a:pt x="11426" y="113467"/>
                    <a:pt x="13848" y="112625"/>
                    <a:pt x="15638" y="110729"/>
                  </a:cubicBezTo>
                  <a:lnTo>
                    <a:pt x="104200" y="22167"/>
                  </a:lnTo>
                  <a:lnTo>
                    <a:pt x="187919" y="105885"/>
                  </a:lnTo>
                  <a:cubicBezTo>
                    <a:pt x="191499" y="109466"/>
                    <a:pt x="197396" y="109466"/>
                    <a:pt x="200977" y="105885"/>
                  </a:cubicBezTo>
                  <a:lnTo>
                    <a:pt x="250470" y="56391"/>
                  </a:lnTo>
                  <a:lnTo>
                    <a:pt x="250470" y="63236"/>
                  </a:lnTo>
                  <a:cubicBezTo>
                    <a:pt x="250470" y="68291"/>
                    <a:pt x="254577" y="72503"/>
                    <a:pt x="259737" y="72503"/>
                  </a:cubicBezTo>
                  <a:cubicBezTo>
                    <a:pt x="264897" y="72503"/>
                    <a:pt x="269004" y="68396"/>
                    <a:pt x="269004" y="63236"/>
                  </a:cubicBezTo>
                  <a:lnTo>
                    <a:pt x="269004" y="32592"/>
                  </a:lnTo>
                  <a:cubicBezTo>
                    <a:pt x="269004" y="27538"/>
                    <a:pt x="264897" y="23325"/>
                    <a:pt x="259737" y="23325"/>
                  </a:cubicBezTo>
                  <a:lnTo>
                    <a:pt x="229093" y="23325"/>
                  </a:lnTo>
                  <a:cubicBezTo>
                    <a:pt x="224039" y="23325"/>
                    <a:pt x="219826" y="27432"/>
                    <a:pt x="219826" y="32592"/>
                  </a:cubicBezTo>
                  <a:cubicBezTo>
                    <a:pt x="219826" y="37752"/>
                    <a:pt x="223933" y="41859"/>
                    <a:pt x="229093" y="41859"/>
                  </a:cubicBezTo>
                  <a:lnTo>
                    <a:pt x="239097" y="41859"/>
                  </a:lnTo>
                  <a:lnTo>
                    <a:pt x="194553" y="86404"/>
                  </a:lnTo>
                  <a:lnTo>
                    <a:pt x="110835" y="2685"/>
                  </a:lnTo>
                  <a:cubicBezTo>
                    <a:pt x="107254" y="-895"/>
                    <a:pt x="101357" y="-895"/>
                    <a:pt x="97777" y="2685"/>
                  </a:cubicBezTo>
                  <a:lnTo>
                    <a:pt x="2685" y="97777"/>
                  </a:lnTo>
                  <a:cubicBezTo>
                    <a:pt x="-895" y="101357"/>
                    <a:pt x="-895" y="107254"/>
                    <a:pt x="2685" y="110835"/>
                  </a:cubicBezTo>
                  <a:cubicBezTo>
                    <a:pt x="4370" y="112520"/>
                    <a:pt x="6687" y="113467"/>
                    <a:pt x="9109" y="113467"/>
                  </a:cubicBezTo>
                  <a:close/>
                </a:path>
              </a:pathLst>
            </a:custGeom>
            <a:grpFill/>
            <a:ln w="10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6" name="Graphic 231">
            <a:extLst>
              <a:ext uri="{FF2B5EF4-FFF2-40B4-BE49-F238E27FC236}">
                <a16:creationId xmlns:a16="http://schemas.microsoft.com/office/drawing/2014/main" id="{4AC5779A-D586-A502-8322-220020A3E122}"/>
              </a:ext>
            </a:extLst>
          </p:cNvPr>
          <p:cNvGrpSpPr>
            <a:grpSpLocks noChangeAspect="1"/>
          </p:cNvGrpSpPr>
          <p:nvPr/>
        </p:nvGrpSpPr>
        <p:grpSpPr>
          <a:xfrm>
            <a:off x="5819965" y="4464789"/>
            <a:ext cx="745659" cy="764522"/>
            <a:chOff x="5757065" y="4455998"/>
            <a:chExt cx="677872" cy="695020"/>
          </a:xfrm>
          <a:gradFill flip="none" rotWithShape="1">
            <a:gsLst>
              <a:gs pos="0">
                <a:schemeClr val="accent6"/>
              </a:gs>
              <a:gs pos="20000">
                <a:schemeClr val="accent1"/>
              </a:gs>
              <a:gs pos="100000">
                <a:schemeClr val="accent4"/>
              </a:gs>
            </a:gsLst>
            <a:lin ang="0" scaled="1"/>
            <a:tileRect/>
          </a:gradFill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C2BB9B3-2302-C7ED-005E-B6185D870D5C}"/>
                </a:ext>
              </a:extLst>
            </p:cNvPr>
            <p:cNvSpPr/>
            <p:nvPr/>
          </p:nvSpPr>
          <p:spPr>
            <a:xfrm>
              <a:off x="6142324" y="4902097"/>
              <a:ext cx="60960" cy="20361"/>
            </a:xfrm>
            <a:custGeom>
              <a:avLst/>
              <a:gdLst>
                <a:gd name="connsiteX0" fmla="*/ 50780 w 60960"/>
                <a:gd name="connsiteY0" fmla="*/ 0 h 20361"/>
                <a:gd name="connsiteX1" fmla="*/ 10181 w 60960"/>
                <a:gd name="connsiteY1" fmla="*/ 0 h 20361"/>
                <a:gd name="connsiteX2" fmla="*/ 0 w 60960"/>
                <a:gd name="connsiteY2" fmla="*/ 10181 h 20361"/>
                <a:gd name="connsiteX3" fmla="*/ 10181 w 60960"/>
                <a:gd name="connsiteY3" fmla="*/ 20362 h 20361"/>
                <a:gd name="connsiteX4" fmla="*/ 50780 w 60960"/>
                <a:gd name="connsiteY4" fmla="*/ 20362 h 20361"/>
                <a:gd name="connsiteX5" fmla="*/ 60961 w 60960"/>
                <a:gd name="connsiteY5" fmla="*/ 10181 h 20361"/>
                <a:gd name="connsiteX6" fmla="*/ 50780 w 60960"/>
                <a:gd name="connsiteY6" fmla="*/ 0 h 2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" h="20361">
                  <a:moveTo>
                    <a:pt x="50780" y="0"/>
                  </a:moveTo>
                  <a:lnTo>
                    <a:pt x="10181" y="0"/>
                  </a:lnTo>
                  <a:cubicBezTo>
                    <a:pt x="4557" y="0"/>
                    <a:pt x="0" y="4557"/>
                    <a:pt x="0" y="10181"/>
                  </a:cubicBezTo>
                  <a:cubicBezTo>
                    <a:pt x="0" y="15805"/>
                    <a:pt x="4557" y="20362"/>
                    <a:pt x="10181" y="20362"/>
                  </a:cubicBezTo>
                  <a:lnTo>
                    <a:pt x="50780" y="20362"/>
                  </a:lnTo>
                  <a:cubicBezTo>
                    <a:pt x="56404" y="20362"/>
                    <a:pt x="60961" y="15805"/>
                    <a:pt x="60961" y="10181"/>
                  </a:cubicBezTo>
                  <a:cubicBezTo>
                    <a:pt x="60961" y="4557"/>
                    <a:pt x="56404" y="0"/>
                    <a:pt x="50780" y="0"/>
                  </a:cubicBezTo>
                  <a:close/>
                </a:path>
              </a:pathLst>
            </a:custGeom>
            <a:grpFill/>
            <a:ln w="1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A829AF21-E77B-9ABF-E73F-C00C13A7FC05}"/>
                </a:ext>
              </a:extLst>
            </p:cNvPr>
            <p:cNvSpPr/>
            <p:nvPr/>
          </p:nvSpPr>
          <p:spPr>
            <a:xfrm>
              <a:off x="5859147" y="4933209"/>
              <a:ext cx="20361" cy="58387"/>
            </a:xfrm>
            <a:custGeom>
              <a:avLst/>
              <a:gdLst>
                <a:gd name="connsiteX0" fmla="*/ 20362 w 20361"/>
                <a:gd name="connsiteY0" fmla="*/ 48206 h 58387"/>
                <a:gd name="connsiteX1" fmla="*/ 20362 w 20361"/>
                <a:gd name="connsiteY1" fmla="*/ 10181 h 58387"/>
                <a:gd name="connsiteX2" fmla="*/ 10181 w 20361"/>
                <a:gd name="connsiteY2" fmla="*/ 0 h 58387"/>
                <a:gd name="connsiteX3" fmla="*/ 0 w 20361"/>
                <a:gd name="connsiteY3" fmla="*/ 10181 h 58387"/>
                <a:gd name="connsiteX4" fmla="*/ 0 w 20361"/>
                <a:gd name="connsiteY4" fmla="*/ 48206 h 58387"/>
                <a:gd name="connsiteX5" fmla="*/ 10181 w 20361"/>
                <a:gd name="connsiteY5" fmla="*/ 58387 h 58387"/>
                <a:gd name="connsiteX6" fmla="*/ 20362 w 20361"/>
                <a:gd name="connsiteY6" fmla="*/ 48206 h 5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61" h="58387">
                  <a:moveTo>
                    <a:pt x="20362" y="48206"/>
                  </a:moveTo>
                  <a:lnTo>
                    <a:pt x="20362" y="10181"/>
                  </a:lnTo>
                  <a:cubicBezTo>
                    <a:pt x="20362" y="4557"/>
                    <a:pt x="15805" y="0"/>
                    <a:pt x="10181" y="0"/>
                  </a:cubicBezTo>
                  <a:cubicBezTo>
                    <a:pt x="4557" y="0"/>
                    <a:pt x="0" y="4557"/>
                    <a:pt x="0" y="10181"/>
                  </a:cubicBezTo>
                  <a:lnTo>
                    <a:pt x="0" y="48206"/>
                  </a:lnTo>
                  <a:cubicBezTo>
                    <a:pt x="0" y="53830"/>
                    <a:pt x="4557" y="58387"/>
                    <a:pt x="10181" y="58387"/>
                  </a:cubicBezTo>
                  <a:cubicBezTo>
                    <a:pt x="15805" y="58387"/>
                    <a:pt x="20362" y="53829"/>
                    <a:pt x="20362" y="48206"/>
                  </a:cubicBezTo>
                  <a:close/>
                </a:path>
              </a:pathLst>
            </a:custGeom>
            <a:grpFill/>
            <a:ln w="1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0347564-FB76-A1A4-CFE3-432ABD9D413F}"/>
                </a:ext>
              </a:extLst>
            </p:cNvPr>
            <p:cNvSpPr/>
            <p:nvPr/>
          </p:nvSpPr>
          <p:spPr>
            <a:xfrm>
              <a:off x="6210557" y="4522166"/>
              <a:ext cx="88471" cy="20361"/>
            </a:xfrm>
            <a:custGeom>
              <a:avLst/>
              <a:gdLst>
                <a:gd name="connsiteX0" fmla="*/ 10181 w 88471"/>
                <a:gd name="connsiteY0" fmla="*/ 20362 h 20361"/>
                <a:gd name="connsiteX1" fmla="*/ 78290 w 88471"/>
                <a:gd name="connsiteY1" fmla="*/ 20362 h 20361"/>
                <a:gd name="connsiteX2" fmla="*/ 88471 w 88471"/>
                <a:gd name="connsiteY2" fmla="*/ 10181 h 20361"/>
                <a:gd name="connsiteX3" fmla="*/ 78290 w 88471"/>
                <a:gd name="connsiteY3" fmla="*/ 0 h 20361"/>
                <a:gd name="connsiteX4" fmla="*/ 10181 w 88471"/>
                <a:gd name="connsiteY4" fmla="*/ 0 h 20361"/>
                <a:gd name="connsiteX5" fmla="*/ 0 w 88471"/>
                <a:gd name="connsiteY5" fmla="*/ 10181 h 20361"/>
                <a:gd name="connsiteX6" fmla="*/ 10181 w 88471"/>
                <a:gd name="connsiteY6" fmla="*/ 20362 h 2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71" h="20361">
                  <a:moveTo>
                    <a:pt x="10181" y="20362"/>
                  </a:moveTo>
                  <a:lnTo>
                    <a:pt x="78290" y="20362"/>
                  </a:lnTo>
                  <a:cubicBezTo>
                    <a:pt x="83914" y="20362"/>
                    <a:pt x="88471" y="15805"/>
                    <a:pt x="88471" y="10181"/>
                  </a:cubicBezTo>
                  <a:cubicBezTo>
                    <a:pt x="88471" y="4557"/>
                    <a:pt x="83914" y="0"/>
                    <a:pt x="78290" y="0"/>
                  </a:cubicBezTo>
                  <a:lnTo>
                    <a:pt x="10181" y="0"/>
                  </a:lnTo>
                  <a:cubicBezTo>
                    <a:pt x="4557" y="0"/>
                    <a:pt x="0" y="4557"/>
                    <a:pt x="0" y="10181"/>
                  </a:cubicBezTo>
                  <a:cubicBezTo>
                    <a:pt x="0" y="15805"/>
                    <a:pt x="4557" y="20362"/>
                    <a:pt x="10181" y="20362"/>
                  </a:cubicBezTo>
                  <a:close/>
                </a:path>
              </a:pathLst>
            </a:custGeom>
            <a:grpFill/>
            <a:ln w="1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3A8C49AA-25DF-9F2C-8691-CBD85DCD6091}"/>
                </a:ext>
              </a:extLst>
            </p:cNvPr>
            <p:cNvSpPr/>
            <p:nvPr/>
          </p:nvSpPr>
          <p:spPr>
            <a:xfrm>
              <a:off x="6210557" y="4563757"/>
              <a:ext cx="88471" cy="20361"/>
            </a:xfrm>
            <a:custGeom>
              <a:avLst/>
              <a:gdLst>
                <a:gd name="connsiteX0" fmla="*/ 10181 w 88471"/>
                <a:gd name="connsiteY0" fmla="*/ 20362 h 20361"/>
                <a:gd name="connsiteX1" fmla="*/ 78290 w 88471"/>
                <a:gd name="connsiteY1" fmla="*/ 20362 h 20361"/>
                <a:gd name="connsiteX2" fmla="*/ 88471 w 88471"/>
                <a:gd name="connsiteY2" fmla="*/ 10181 h 20361"/>
                <a:gd name="connsiteX3" fmla="*/ 78290 w 88471"/>
                <a:gd name="connsiteY3" fmla="*/ 0 h 20361"/>
                <a:gd name="connsiteX4" fmla="*/ 10181 w 88471"/>
                <a:gd name="connsiteY4" fmla="*/ 0 h 20361"/>
                <a:gd name="connsiteX5" fmla="*/ 0 w 88471"/>
                <a:gd name="connsiteY5" fmla="*/ 10181 h 20361"/>
                <a:gd name="connsiteX6" fmla="*/ 10181 w 88471"/>
                <a:gd name="connsiteY6" fmla="*/ 20362 h 2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71" h="20361">
                  <a:moveTo>
                    <a:pt x="10181" y="20362"/>
                  </a:moveTo>
                  <a:lnTo>
                    <a:pt x="78290" y="20362"/>
                  </a:lnTo>
                  <a:cubicBezTo>
                    <a:pt x="83914" y="20362"/>
                    <a:pt x="88471" y="15805"/>
                    <a:pt x="88471" y="10181"/>
                  </a:cubicBezTo>
                  <a:cubicBezTo>
                    <a:pt x="88471" y="4557"/>
                    <a:pt x="83914" y="0"/>
                    <a:pt x="78290" y="0"/>
                  </a:cubicBezTo>
                  <a:lnTo>
                    <a:pt x="10181" y="0"/>
                  </a:lnTo>
                  <a:cubicBezTo>
                    <a:pt x="4557" y="0"/>
                    <a:pt x="0" y="4557"/>
                    <a:pt x="0" y="10181"/>
                  </a:cubicBezTo>
                  <a:cubicBezTo>
                    <a:pt x="0" y="15805"/>
                    <a:pt x="4557" y="20362"/>
                    <a:pt x="10181" y="20362"/>
                  </a:cubicBezTo>
                  <a:close/>
                </a:path>
              </a:pathLst>
            </a:custGeom>
            <a:grpFill/>
            <a:ln w="1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AFF379CF-9E7D-63B6-B66F-F7F05478FBC9}"/>
                </a:ext>
              </a:extLst>
            </p:cNvPr>
            <p:cNvSpPr/>
            <p:nvPr/>
          </p:nvSpPr>
          <p:spPr>
            <a:xfrm>
              <a:off x="6210557" y="4605347"/>
              <a:ext cx="52950" cy="20361"/>
            </a:xfrm>
            <a:custGeom>
              <a:avLst/>
              <a:gdLst>
                <a:gd name="connsiteX0" fmla="*/ 10181 w 52950"/>
                <a:gd name="connsiteY0" fmla="*/ 20362 h 20361"/>
                <a:gd name="connsiteX1" fmla="*/ 42770 w 52950"/>
                <a:gd name="connsiteY1" fmla="*/ 20362 h 20361"/>
                <a:gd name="connsiteX2" fmla="*/ 52951 w 52950"/>
                <a:gd name="connsiteY2" fmla="*/ 10181 h 20361"/>
                <a:gd name="connsiteX3" fmla="*/ 42770 w 52950"/>
                <a:gd name="connsiteY3" fmla="*/ 0 h 20361"/>
                <a:gd name="connsiteX4" fmla="*/ 10181 w 52950"/>
                <a:gd name="connsiteY4" fmla="*/ 0 h 20361"/>
                <a:gd name="connsiteX5" fmla="*/ 0 w 52950"/>
                <a:gd name="connsiteY5" fmla="*/ 10181 h 20361"/>
                <a:gd name="connsiteX6" fmla="*/ 10181 w 52950"/>
                <a:gd name="connsiteY6" fmla="*/ 20362 h 2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950" h="20361">
                  <a:moveTo>
                    <a:pt x="10181" y="20362"/>
                  </a:moveTo>
                  <a:lnTo>
                    <a:pt x="42770" y="20362"/>
                  </a:lnTo>
                  <a:cubicBezTo>
                    <a:pt x="48393" y="20362"/>
                    <a:pt x="52951" y="15805"/>
                    <a:pt x="52951" y="10181"/>
                  </a:cubicBezTo>
                  <a:cubicBezTo>
                    <a:pt x="52951" y="4557"/>
                    <a:pt x="48393" y="0"/>
                    <a:pt x="42770" y="0"/>
                  </a:cubicBezTo>
                  <a:lnTo>
                    <a:pt x="10181" y="0"/>
                  </a:lnTo>
                  <a:cubicBezTo>
                    <a:pt x="4557" y="0"/>
                    <a:pt x="0" y="4557"/>
                    <a:pt x="0" y="10181"/>
                  </a:cubicBezTo>
                  <a:cubicBezTo>
                    <a:pt x="0" y="15805"/>
                    <a:pt x="4557" y="20362"/>
                    <a:pt x="10181" y="20362"/>
                  </a:cubicBezTo>
                  <a:close/>
                </a:path>
              </a:pathLst>
            </a:custGeom>
            <a:grpFill/>
            <a:ln w="1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7E4392B-5340-02C9-5FB7-C53294F22118}"/>
                </a:ext>
              </a:extLst>
            </p:cNvPr>
            <p:cNvSpPr/>
            <p:nvPr/>
          </p:nvSpPr>
          <p:spPr>
            <a:xfrm>
              <a:off x="5757065" y="4455998"/>
              <a:ext cx="677872" cy="695020"/>
            </a:xfrm>
            <a:custGeom>
              <a:avLst/>
              <a:gdLst>
                <a:gd name="connsiteX0" fmla="*/ 646232 w 677872"/>
                <a:gd name="connsiteY0" fmla="*/ 437526 h 695020"/>
                <a:gd name="connsiteX1" fmla="*/ 632979 w 677872"/>
                <a:gd name="connsiteY1" fmla="*/ 440438 h 695020"/>
                <a:gd name="connsiteX2" fmla="*/ 603317 w 677872"/>
                <a:gd name="connsiteY2" fmla="*/ 419812 h 695020"/>
                <a:gd name="connsiteX3" fmla="*/ 592266 w 677872"/>
                <a:gd name="connsiteY3" fmla="*/ 421813 h 695020"/>
                <a:gd name="connsiteX4" fmla="*/ 618617 w 677872"/>
                <a:gd name="connsiteY4" fmla="*/ 353518 h 695020"/>
                <a:gd name="connsiteX5" fmla="*/ 519229 w 677872"/>
                <a:gd name="connsiteY5" fmla="*/ 251786 h 695020"/>
                <a:gd name="connsiteX6" fmla="*/ 519229 w 677872"/>
                <a:gd name="connsiteY6" fmla="*/ 228256 h 695020"/>
                <a:gd name="connsiteX7" fmla="*/ 566597 w 677872"/>
                <a:gd name="connsiteY7" fmla="*/ 228256 h 695020"/>
                <a:gd name="connsiteX8" fmla="*/ 587638 w 677872"/>
                <a:gd name="connsiteY8" fmla="*/ 207215 h 695020"/>
                <a:gd name="connsiteX9" fmla="*/ 587638 w 677872"/>
                <a:gd name="connsiteY9" fmla="*/ 52015 h 695020"/>
                <a:gd name="connsiteX10" fmla="*/ 581477 w 677872"/>
                <a:gd name="connsiteY10" fmla="*/ 37136 h 695020"/>
                <a:gd name="connsiteX11" fmla="*/ 550501 w 677872"/>
                <a:gd name="connsiteY11" fmla="*/ 6162 h 695020"/>
                <a:gd name="connsiteX12" fmla="*/ 535624 w 677872"/>
                <a:gd name="connsiteY12" fmla="*/ 0 h 695020"/>
                <a:gd name="connsiteX13" fmla="*/ 428859 w 677872"/>
                <a:gd name="connsiteY13" fmla="*/ 0 h 695020"/>
                <a:gd name="connsiteX14" fmla="*/ 407818 w 677872"/>
                <a:gd name="connsiteY14" fmla="*/ 21041 h 695020"/>
                <a:gd name="connsiteX15" fmla="*/ 407818 w 677872"/>
                <a:gd name="connsiteY15" fmla="*/ 62798 h 695020"/>
                <a:gd name="connsiteX16" fmla="*/ 281243 w 677872"/>
                <a:gd name="connsiteY16" fmla="*/ 62798 h 695020"/>
                <a:gd name="connsiteX17" fmla="*/ 271062 w 677872"/>
                <a:gd name="connsiteY17" fmla="*/ 72978 h 695020"/>
                <a:gd name="connsiteX18" fmla="*/ 281243 w 677872"/>
                <a:gd name="connsiteY18" fmla="*/ 83159 h 695020"/>
                <a:gd name="connsiteX19" fmla="*/ 407817 w 677872"/>
                <a:gd name="connsiteY19" fmla="*/ 83159 h 695020"/>
                <a:gd name="connsiteX20" fmla="*/ 407817 w 677872"/>
                <a:gd name="connsiteY20" fmla="*/ 133924 h 695020"/>
                <a:gd name="connsiteX21" fmla="*/ 223248 w 677872"/>
                <a:gd name="connsiteY21" fmla="*/ 133924 h 695020"/>
                <a:gd name="connsiteX22" fmla="*/ 223248 w 677872"/>
                <a:gd name="connsiteY22" fmla="*/ 83159 h 695020"/>
                <a:gd name="connsiteX23" fmla="*/ 233732 w 677872"/>
                <a:gd name="connsiteY23" fmla="*/ 83159 h 695020"/>
                <a:gd name="connsiteX24" fmla="*/ 243913 w 677872"/>
                <a:gd name="connsiteY24" fmla="*/ 72978 h 695020"/>
                <a:gd name="connsiteX25" fmla="*/ 233732 w 677872"/>
                <a:gd name="connsiteY25" fmla="*/ 62798 h 695020"/>
                <a:gd name="connsiteX26" fmla="*/ 153633 w 677872"/>
                <a:gd name="connsiteY26" fmla="*/ 62798 h 695020"/>
                <a:gd name="connsiteX27" fmla="*/ 129878 w 677872"/>
                <a:gd name="connsiteY27" fmla="*/ 86553 h 695020"/>
                <a:gd name="connsiteX28" fmla="*/ 129878 w 677872"/>
                <a:gd name="connsiteY28" fmla="*/ 301428 h 695020"/>
                <a:gd name="connsiteX29" fmla="*/ 112262 w 677872"/>
                <a:gd name="connsiteY29" fmla="*/ 299317 h 695020"/>
                <a:gd name="connsiteX30" fmla="*/ 37333 w 677872"/>
                <a:gd name="connsiteY30" fmla="*/ 374247 h 695020"/>
                <a:gd name="connsiteX31" fmla="*/ 37333 w 677872"/>
                <a:gd name="connsiteY31" fmla="*/ 429628 h 695020"/>
                <a:gd name="connsiteX32" fmla="*/ 23756 w 677872"/>
                <a:gd name="connsiteY32" fmla="*/ 429628 h 695020"/>
                <a:gd name="connsiteX33" fmla="*/ 0 w 677872"/>
                <a:gd name="connsiteY33" fmla="*/ 453384 h 695020"/>
                <a:gd name="connsiteX34" fmla="*/ 0 w 677872"/>
                <a:gd name="connsiteY34" fmla="*/ 496880 h 695020"/>
                <a:gd name="connsiteX35" fmla="*/ 10181 w 677872"/>
                <a:gd name="connsiteY35" fmla="*/ 507061 h 695020"/>
                <a:gd name="connsiteX36" fmla="*/ 20362 w 677872"/>
                <a:gd name="connsiteY36" fmla="*/ 496880 h 695020"/>
                <a:gd name="connsiteX37" fmla="*/ 20362 w 677872"/>
                <a:gd name="connsiteY37" fmla="*/ 453384 h 695020"/>
                <a:gd name="connsiteX38" fmla="*/ 23756 w 677872"/>
                <a:gd name="connsiteY38" fmla="*/ 449990 h 695020"/>
                <a:gd name="connsiteX39" fmla="*/ 47514 w 677872"/>
                <a:gd name="connsiteY39" fmla="*/ 449990 h 695020"/>
                <a:gd name="connsiteX40" fmla="*/ 177010 w 677872"/>
                <a:gd name="connsiteY40" fmla="*/ 449990 h 695020"/>
                <a:gd name="connsiteX41" fmla="*/ 200770 w 677872"/>
                <a:gd name="connsiteY41" fmla="*/ 449990 h 695020"/>
                <a:gd name="connsiteX42" fmla="*/ 204163 w 677872"/>
                <a:gd name="connsiteY42" fmla="*/ 453384 h 695020"/>
                <a:gd name="connsiteX43" fmla="*/ 204163 w 677872"/>
                <a:gd name="connsiteY43" fmla="*/ 592654 h 695020"/>
                <a:gd name="connsiteX44" fmla="*/ 200770 w 677872"/>
                <a:gd name="connsiteY44" fmla="*/ 596048 h 695020"/>
                <a:gd name="connsiteX45" fmla="*/ 23756 w 677872"/>
                <a:gd name="connsiteY45" fmla="*/ 596048 h 695020"/>
                <a:gd name="connsiteX46" fmla="*/ 20362 w 677872"/>
                <a:gd name="connsiteY46" fmla="*/ 592654 h 695020"/>
                <a:gd name="connsiteX47" fmla="*/ 20362 w 677872"/>
                <a:gd name="connsiteY47" fmla="*/ 544391 h 695020"/>
                <a:gd name="connsiteX48" fmla="*/ 10181 w 677872"/>
                <a:gd name="connsiteY48" fmla="*/ 534210 h 695020"/>
                <a:gd name="connsiteX49" fmla="*/ 0 w 677872"/>
                <a:gd name="connsiteY49" fmla="*/ 544391 h 695020"/>
                <a:gd name="connsiteX50" fmla="*/ 0 w 677872"/>
                <a:gd name="connsiteY50" fmla="*/ 592654 h 695020"/>
                <a:gd name="connsiteX51" fmla="*/ 23756 w 677872"/>
                <a:gd name="connsiteY51" fmla="*/ 616409 h 695020"/>
                <a:gd name="connsiteX52" fmla="*/ 200770 w 677872"/>
                <a:gd name="connsiteY52" fmla="*/ 616409 h 695020"/>
                <a:gd name="connsiteX53" fmla="*/ 224525 w 677872"/>
                <a:gd name="connsiteY53" fmla="*/ 592654 h 695020"/>
                <a:gd name="connsiteX54" fmla="*/ 224525 w 677872"/>
                <a:gd name="connsiteY54" fmla="*/ 555986 h 695020"/>
                <a:gd name="connsiteX55" fmla="*/ 423019 w 677872"/>
                <a:gd name="connsiteY55" fmla="*/ 555986 h 695020"/>
                <a:gd name="connsiteX56" fmla="*/ 436687 w 677872"/>
                <a:gd name="connsiteY56" fmla="*/ 571096 h 695020"/>
                <a:gd name="connsiteX57" fmla="*/ 451067 w 677872"/>
                <a:gd name="connsiteY57" fmla="*/ 571816 h 695020"/>
                <a:gd name="connsiteX58" fmla="*/ 451786 w 677872"/>
                <a:gd name="connsiteY58" fmla="*/ 557436 h 695020"/>
                <a:gd name="connsiteX59" fmla="*/ 420593 w 677872"/>
                <a:gd name="connsiteY59" fmla="*/ 522955 h 695020"/>
                <a:gd name="connsiteX60" fmla="*/ 420243 w 677872"/>
                <a:gd name="connsiteY60" fmla="*/ 522587 h 695020"/>
                <a:gd name="connsiteX61" fmla="*/ 420125 w 677872"/>
                <a:gd name="connsiteY61" fmla="*/ 519696 h 695020"/>
                <a:gd name="connsiteX62" fmla="*/ 434603 w 677872"/>
                <a:gd name="connsiteY62" fmla="*/ 513595 h 695020"/>
                <a:gd name="connsiteX63" fmla="*/ 434686 w 677872"/>
                <a:gd name="connsiteY63" fmla="*/ 513595 h 695020"/>
                <a:gd name="connsiteX64" fmla="*/ 449127 w 677872"/>
                <a:gd name="connsiteY64" fmla="*/ 519578 h 695020"/>
                <a:gd name="connsiteX65" fmla="*/ 467510 w 677872"/>
                <a:gd name="connsiteY65" fmla="*/ 537960 h 695020"/>
                <a:gd name="connsiteX66" fmla="*/ 481730 w 677872"/>
                <a:gd name="connsiteY66" fmla="*/ 544742 h 695020"/>
                <a:gd name="connsiteX67" fmla="*/ 498917 w 677872"/>
                <a:gd name="connsiteY67" fmla="*/ 538908 h 695020"/>
                <a:gd name="connsiteX68" fmla="*/ 506213 w 677872"/>
                <a:gd name="connsiteY68" fmla="*/ 522317 h 695020"/>
                <a:gd name="connsiteX69" fmla="*/ 506213 w 677872"/>
                <a:gd name="connsiteY69" fmla="*/ 369145 h 695020"/>
                <a:gd name="connsiteX70" fmla="*/ 517490 w 677872"/>
                <a:gd name="connsiteY70" fmla="*/ 357869 h 695020"/>
                <a:gd name="connsiteX71" fmla="*/ 528766 w 677872"/>
                <a:gd name="connsiteY71" fmla="*/ 369145 h 695020"/>
                <a:gd name="connsiteX72" fmla="*/ 528766 w 677872"/>
                <a:gd name="connsiteY72" fmla="*/ 451451 h 695020"/>
                <a:gd name="connsiteX73" fmla="*/ 538947 w 677872"/>
                <a:gd name="connsiteY73" fmla="*/ 461632 h 695020"/>
                <a:gd name="connsiteX74" fmla="*/ 549128 w 677872"/>
                <a:gd name="connsiteY74" fmla="*/ 451451 h 695020"/>
                <a:gd name="connsiteX75" fmla="*/ 549128 w 677872"/>
                <a:gd name="connsiteY75" fmla="*/ 433137 h 695020"/>
                <a:gd name="connsiteX76" fmla="*/ 560405 w 677872"/>
                <a:gd name="connsiteY76" fmla="*/ 421861 h 695020"/>
                <a:gd name="connsiteX77" fmla="*/ 571681 w 677872"/>
                <a:gd name="connsiteY77" fmla="*/ 433137 h 695020"/>
                <a:gd name="connsiteX78" fmla="*/ 571681 w 677872"/>
                <a:gd name="connsiteY78" fmla="*/ 451451 h 695020"/>
                <a:gd name="connsiteX79" fmla="*/ 581862 w 677872"/>
                <a:gd name="connsiteY79" fmla="*/ 461632 h 695020"/>
                <a:gd name="connsiteX80" fmla="*/ 592043 w 677872"/>
                <a:gd name="connsiteY80" fmla="*/ 451451 h 695020"/>
                <a:gd name="connsiteX81" fmla="*/ 603319 w 677872"/>
                <a:gd name="connsiteY81" fmla="*/ 440174 h 695020"/>
                <a:gd name="connsiteX82" fmla="*/ 614596 w 677872"/>
                <a:gd name="connsiteY82" fmla="*/ 451451 h 695020"/>
                <a:gd name="connsiteX83" fmla="*/ 614596 w 677872"/>
                <a:gd name="connsiteY83" fmla="*/ 469166 h 695020"/>
                <a:gd name="connsiteX84" fmla="*/ 624777 w 677872"/>
                <a:gd name="connsiteY84" fmla="*/ 479347 h 695020"/>
                <a:gd name="connsiteX85" fmla="*/ 634958 w 677872"/>
                <a:gd name="connsiteY85" fmla="*/ 469166 h 695020"/>
                <a:gd name="connsiteX86" fmla="*/ 646234 w 677872"/>
                <a:gd name="connsiteY86" fmla="*/ 457889 h 695020"/>
                <a:gd name="connsiteX87" fmla="*/ 657511 w 677872"/>
                <a:gd name="connsiteY87" fmla="*/ 469166 h 695020"/>
                <a:gd name="connsiteX88" fmla="*/ 657511 w 677872"/>
                <a:gd name="connsiteY88" fmla="*/ 578754 h 695020"/>
                <a:gd name="connsiteX89" fmla="*/ 631566 w 677872"/>
                <a:gd name="connsiteY89" fmla="*/ 627923 h 695020"/>
                <a:gd name="connsiteX90" fmla="*/ 616338 w 677872"/>
                <a:gd name="connsiteY90" fmla="*/ 657269 h 695020"/>
                <a:gd name="connsiteX91" fmla="*/ 616338 w 677872"/>
                <a:gd name="connsiteY91" fmla="*/ 671264 h 695020"/>
                <a:gd name="connsiteX92" fmla="*/ 612944 w 677872"/>
                <a:gd name="connsiteY92" fmla="*/ 674658 h 695020"/>
                <a:gd name="connsiteX93" fmla="*/ 529327 w 677872"/>
                <a:gd name="connsiteY93" fmla="*/ 674658 h 695020"/>
                <a:gd name="connsiteX94" fmla="*/ 525933 w 677872"/>
                <a:gd name="connsiteY94" fmla="*/ 671264 h 695020"/>
                <a:gd name="connsiteX95" fmla="*/ 525931 w 677872"/>
                <a:gd name="connsiteY95" fmla="*/ 663141 h 695020"/>
                <a:gd name="connsiteX96" fmla="*/ 510001 w 677872"/>
                <a:gd name="connsiteY96" fmla="*/ 621785 h 695020"/>
                <a:gd name="connsiteX97" fmla="*/ 483703 w 677872"/>
                <a:gd name="connsiteY97" fmla="*/ 592715 h 695020"/>
                <a:gd name="connsiteX98" fmla="*/ 469323 w 677872"/>
                <a:gd name="connsiteY98" fmla="*/ 591996 h 695020"/>
                <a:gd name="connsiteX99" fmla="*/ 468604 w 677872"/>
                <a:gd name="connsiteY99" fmla="*/ 606375 h 695020"/>
                <a:gd name="connsiteX100" fmla="*/ 494902 w 677872"/>
                <a:gd name="connsiteY100" fmla="*/ 635445 h 695020"/>
                <a:gd name="connsiteX101" fmla="*/ 505569 w 677872"/>
                <a:gd name="connsiteY101" fmla="*/ 663146 h 695020"/>
                <a:gd name="connsiteX102" fmla="*/ 505571 w 677872"/>
                <a:gd name="connsiteY102" fmla="*/ 671267 h 695020"/>
                <a:gd name="connsiteX103" fmla="*/ 529327 w 677872"/>
                <a:gd name="connsiteY103" fmla="*/ 695020 h 695020"/>
                <a:gd name="connsiteX104" fmla="*/ 612944 w 677872"/>
                <a:gd name="connsiteY104" fmla="*/ 695020 h 695020"/>
                <a:gd name="connsiteX105" fmla="*/ 636699 w 677872"/>
                <a:gd name="connsiteY105" fmla="*/ 671264 h 695020"/>
                <a:gd name="connsiteX106" fmla="*/ 636699 w 677872"/>
                <a:gd name="connsiteY106" fmla="*/ 657268 h 695020"/>
                <a:gd name="connsiteX107" fmla="*/ 643077 w 677872"/>
                <a:gd name="connsiteY107" fmla="*/ 644718 h 695020"/>
                <a:gd name="connsiteX108" fmla="*/ 677873 w 677872"/>
                <a:gd name="connsiteY108" fmla="*/ 578752 h 695020"/>
                <a:gd name="connsiteX109" fmla="*/ 677873 w 677872"/>
                <a:gd name="connsiteY109" fmla="*/ 469164 h 695020"/>
                <a:gd name="connsiteX110" fmla="*/ 646232 w 677872"/>
                <a:gd name="connsiteY110" fmla="*/ 437526 h 695020"/>
                <a:gd name="connsiteX111" fmla="*/ 129878 w 677872"/>
                <a:gd name="connsiteY111" fmla="*/ 429628 h 695020"/>
                <a:gd name="connsiteX112" fmla="*/ 57695 w 677872"/>
                <a:gd name="connsiteY112" fmla="*/ 429628 h 695020"/>
                <a:gd name="connsiteX113" fmla="*/ 57695 w 677872"/>
                <a:gd name="connsiteY113" fmla="*/ 374247 h 695020"/>
                <a:gd name="connsiteX114" fmla="*/ 112263 w 677872"/>
                <a:gd name="connsiteY114" fmla="*/ 319679 h 695020"/>
                <a:gd name="connsiteX115" fmla="*/ 129878 w 677872"/>
                <a:gd name="connsiteY115" fmla="*/ 322613 h 695020"/>
                <a:gd name="connsiteX116" fmla="*/ 428179 w 677872"/>
                <a:gd name="connsiteY116" fmla="*/ 21041 h 695020"/>
                <a:gd name="connsiteX117" fmla="*/ 428857 w 677872"/>
                <a:gd name="connsiteY117" fmla="*/ 20362 h 695020"/>
                <a:gd name="connsiteX118" fmla="*/ 535623 w 677872"/>
                <a:gd name="connsiteY118" fmla="*/ 20362 h 695020"/>
                <a:gd name="connsiteX119" fmla="*/ 536102 w 677872"/>
                <a:gd name="connsiteY119" fmla="*/ 20560 h 695020"/>
                <a:gd name="connsiteX120" fmla="*/ 567077 w 677872"/>
                <a:gd name="connsiteY120" fmla="*/ 51535 h 695020"/>
                <a:gd name="connsiteX121" fmla="*/ 567275 w 677872"/>
                <a:gd name="connsiteY121" fmla="*/ 52015 h 695020"/>
                <a:gd name="connsiteX122" fmla="*/ 567275 w 677872"/>
                <a:gd name="connsiteY122" fmla="*/ 207214 h 695020"/>
                <a:gd name="connsiteX123" fmla="*/ 566596 w 677872"/>
                <a:gd name="connsiteY123" fmla="*/ 207892 h 695020"/>
                <a:gd name="connsiteX124" fmla="*/ 428857 w 677872"/>
                <a:gd name="connsiteY124" fmla="*/ 207892 h 695020"/>
                <a:gd name="connsiteX125" fmla="*/ 428179 w 677872"/>
                <a:gd name="connsiteY125" fmla="*/ 207214 h 695020"/>
                <a:gd name="connsiteX126" fmla="*/ 150240 w 677872"/>
                <a:gd name="connsiteY126" fmla="*/ 86846 h 695020"/>
                <a:gd name="connsiteX127" fmla="*/ 153927 w 677872"/>
                <a:gd name="connsiteY127" fmla="*/ 83159 h 695020"/>
                <a:gd name="connsiteX128" fmla="*/ 202886 w 677872"/>
                <a:gd name="connsiteY128" fmla="*/ 83159 h 695020"/>
                <a:gd name="connsiteX129" fmla="*/ 202886 w 677872"/>
                <a:gd name="connsiteY129" fmla="*/ 133924 h 695020"/>
                <a:gd name="connsiteX130" fmla="*/ 150240 w 677872"/>
                <a:gd name="connsiteY130" fmla="*/ 133924 h 695020"/>
                <a:gd name="connsiteX131" fmla="*/ 485852 w 677872"/>
                <a:gd name="connsiteY131" fmla="*/ 522317 h 695020"/>
                <a:gd name="connsiteX132" fmla="*/ 485152 w 677872"/>
                <a:gd name="connsiteY132" fmla="*/ 523903 h 695020"/>
                <a:gd name="connsiteX133" fmla="*/ 483484 w 677872"/>
                <a:gd name="connsiteY133" fmla="*/ 524456 h 695020"/>
                <a:gd name="connsiteX134" fmla="*/ 481908 w 677872"/>
                <a:gd name="connsiteY134" fmla="*/ 523560 h 695020"/>
                <a:gd name="connsiteX135" fmla="*/ 463525 w 677872"/>
                <a:gd name="connsiteY135" fmla="*/ 505178 h 695020"/>
                <a:gd name="connsiteX136" fmla="*/ 434689 w 677872"/>
                <a:gd name="connsiteY136" fmla="*/ 493232 h 695020"/>
                <a:gd name="connsiteX137" fmla="*/ 434523 w 677872"/>
                <a:gd name="connsiteY137" fmla="*/ 493232 h 695020"/>
                <a:gd name="connsiteX138" fmla="*/ 405615 w 677872"/>
                <a:gd name="connsiteY138" fmla="*/ 505410 h 695020"/>
                <a:gd name="connsiteX139" fmla="*/ 404624 w 677872"/>
                <a:gd name="connsiteY139" fmla="*/ 535624 h 695020"/>
                <a:gd name="connsiteX140" fmla="*/ 224527 w 677872"/>
                <a:gd name="connsiteY140" fmla="*/ 535624 h 695020"/>
                <a:gd name="connsiteX141" fmla="*/ 224527 w 677872"/>
                <a:gd name="connsiteY141" fmla="*/ 466462 h 695020"/>
                <a:gd name="connsiteX142" fmla="*/ 361124 w 677872"/>
                <a:gd name="connsiteY142" fmla="*/ 466462 h 695020"/>
                <a:gd name="connsiteX143" fmla="*/ 371305 w 677872"/>
                <a:gd name="connsiteY143" fmla="*/ 456281 h 695020"/>
                <a:gd name="connsiteX144" fmla="*/ 361124 w 677872"/>
                <a:gd name="connsiteY144" fmla="*/ 446100 h 695020"/>
                <a:gd name="connsiteX145" fmla="*/ 223373 w 677872"/>
                <a:gd name="connsiteY145" fmla="*/ 446100 h 695020"/>
                <a:gd name="connsiteX146" fmla="*/ 200771 w 677872"/>
                <a:gd name="connsiteY146" fmla="*/ 429628 h 695020"/>
                <a:gd name="connsiteX147" fmla="*/ 177012 w 677872"/>
                <a:gd name="connsiteY147" fmla="*/ 429628 h 695020"/>
                <a:gd name="connsiteX148" fmla="*/ 150240 w 677872"/>
                <a:gd name="connsiteY148" fmla="*/ 429628 h 695020"/>
                <a:gd name="connsiteX149" fmla="*/ 150240 w 677872"/>
                <a:gd name="connsiteY149" fmla="*/ 335116 h 695020"/>
                <a:gd name="connsiteX150" fmla="*/ 166831 w 677872"/>
                <a:gd name="connsiteY150" fmla="*/ 374247 h 695020"/>
                <a:gd name="connsiteX151" fmla="*/ 177012 w 677872"/>
                <a:gd name="connsiteY151" fmla="*/ 384428 h 695020"/>
                <a:gd name="connsiteX152" fmla="*/ 187193 w 677872"/>
                <a:gd name="connsiteY152" fmla="*/ 374247 h 695020"/>
                <a:gd name="connsiteX153" fmla="*/ 150240 w 677872"/>
                <a:gd name="connsiteY153" fmla="*/ 309693 h 695020"/>
                <a:gd name="connsiteX154" fmla="*/ 150240 w 677872"/>
                <a:gd name="connsiteY154" fmla="*/ 154286 h 695020"/>
                <a:gd name="connsiteX155" fmla="*/ 407817 w 677872"/>
                <a:gd name="connsiteY155" fmla="*/ 154286 h 695020"/>
                <a:gd name="connsiteX156" fmla="*/ 407817 w 677872"/>
                <a:gd name="connsiteY156" fmla="*/ 207214 h 695020"/>
                <a:gd name="connsiteX157" fmla="*/ 428857 w 677872"/>
                <a:gd name="connsiteY157" fmla="*/ 228254 h 695020"/>
                <a:gd name="connsiteX158" fmla="*/ 498867 w 677872"/>
                <a:gd name="connsiteY158" fmla="*/ 228254 h 695020"/>
                <a:gd name="connsiteX159" fmla="*/ 498867 w 677872"/>
                <a:gd name="connsiteY159" fmla="*/ 253342 h 695020"/>
                <a:gd name="connsiteX160" fmla="*/ 417452 w 677872"/>
                <a:gd name="connsiteY160" fmla="*/ 331504 h 695020"/>
                <a:gd name="connsiteX161" fmla="*/ 414866 w 677872"/>
                <a:gd name="connsiteY161" fmla="*/ 331504 h 695020"/>
                <a:gd name="connsiteX162" fmla="*/ 414866 w 677872"/>
                <a:gd name="connsiteY162" fmla="*/ 284387 h 695020"/>
                <a:gd name="connsiteX163" fmla="*/ 404685 w 677872"/>
                <a:gd name="connsiteY163" fmla="*/ 274206 h 695020"/>
                <a:gd name="connsiteX164" fmla="*/ 394504 w 677872"/>
                <a:gd name="connsiteY164" fmla="*/ 284387 h 695020"/>
                <a:gd name="connsiteX165" fmla="*/ 394504 w 677872"/>
                <a:gd name="connsiteY165" fmla="*/ 331504 h 695020"/>
                <a:gd name="connsiteX166" fmla="*/ 361444 w 677872"/>
                <a:gd name="connsiteY166" fmla="*/ 331504 h 695020"/>
                <a:gd name="connsiteX167" fmla="*/ 361444 w 677872"/>
                <a:gd name="connsiteY167" fmla="*/ 205355 h 695020"/>
                <a:gd name="connsiteX168" fmla="*/ 351263 w 677872"/>
                <a:gd name="connsiteY168" fmla="*/ 195174 h 695020"/>
                <a:gd name="connsiteX169" fmla="*/ 341082 w 677872"/>
                <a:gd name="connsiteY169" fmla="*/ 205355 h 695020"/>
                <a:gd name="connsiteX170" fmla="*/ 341082 w 677872"/>
                <a:gd name="connsiteY170" fmla="*/ 331504 h 695020"/>
                <a:gd name="connsiteX171" fmla="*/ 308023 w 677872"/>
                <a:gd name="connsiteY171" fmla="*/ 331504 h 695020"/>
                <a:gd name="connsiteX172" fmla="*/ 308023 w 677872"/>
                <a:gd name="connsiteY172" fmla="*/ 264629 h 695020"/>
                <a:gd name="connsiteX173" fmla="*/ 297842 w 677872"/>
                <a:gd name="connsiteY173" fmla="*/ 254448 h 695020"/>
                <a:gd name="connsiteX174" fmla="*/ 287661 w 677872"/>
                <a:gd name="connsiteY174" fmla="*/ 264629 h 695020"/>
                <a:gd name="connsiteX175" fmla="*/ 287661 w 677872"/>
                <a:gd name="connsiteY175" fmla="*/ 331504 h 695020"/>
                <a:gd name="connsiteX176" fmla="*/ 254601 w 677872"/>
                <a:gd name="connsiteY176" fmla="*/ 331504 h 695020"/>
                <a:gd name="connsiteX177" fmla="*/ 254601 w 677872"/>
                <a:gd name="connsiteY177" fmla="*/ 244872 h 695020"/>
                <a:gd name="connsiteX178" fmla="*/ 244420 w 677872"/>
                <a:gd name="connsiteY178" fmla="*/ 234691 h 695020"/>
                <a:gd name="connsiteX179" fmla="*/ 234239 w 677872"/>
                <a:gd name="connsiteY179" fmla="*/ 244872 h 695020"/>
                <a:gd name="connsiteX180" fmla="*/ 234239 w 677872"/>
                <a:gd name="connsiteY180" fmla="*/ 331504 h 695020"/>
                <a:gd name="connsiteX181" fmla="*/ 213066 w 677872"/>
                <a:gd name="connsiteY181" fmla="*/ 331504 h 695020"/>
                <a:gd name="connsiteX182" fmla="*/ 202885 w 677872"/>
                <a:gd name="connsiteY182" fmla="*/ 341685 h 695020"/>
                <a:gd name="connsiteX183" fmla="*/ 213066 w 677872"/>
                <a:gd name="connsiteY183" fmla="*/ 351866 h 695020"/>
                <a:gd name="connsiteX184" fmla="*/ 415068 w 677872"/>
                <a:gd name="connsiteY184" fmla="*/ 351866 h 695020"/>
                <a:gd name="connsiteX185" fmla="*/ 415026 w 677872"/>
                <a:gd name="connsiteY185" fmla="*/ 353518 h 695020"/>
                <a:gd name="connsiteX186" fmla="*/ 421718 w 677872"/>
                <a:gd name="connsiteY186" fmla="*/ 389712 h 695020"/>
                <a:gd name="connsiteX187" fmla="*/ 213067 w 677872"/>
                <a:gd name="connsiteY187" fmla="*/ 389712 h 695020"/>
                <a:gd name="connsiteX188" fmla="*/ 202886 w 677872"/>
                <a:gd name="connsiteY188" fmla="*/ 399893 h 695020"/>
                <a:gd name="connsiteX189" fmla="*/ 213067 w 677872"/>
                <a:gd name="connsiteY189" fmla="*/ 410074 h 695020"/>
                <a:gd name="connsiteX190" fmla="*/ 432198 w 677872"/>
                <a:gd name="connsiteY190" fmla="*/ 410074 h 695020"/>
                <a:gd name="connsiteX191" fmla="*/ 437473 w 677872"/>
                <a:gd name="connsiteY191" fmla="*/ 417270 h 695020"/>
                <a:gd name="connsiteX192" fmla="*/ 485852 w 677872"/>
                <a:gd name="connsiteY192" fmla="*/ 450473 h 695020"/>
                <a:gd name="connsiteX193" fmla="*/ 549036 w 677872"/>
                <a:gd name="connsiteY193" fmla="*/ 366858 h 695020"/>
                <a:gd name="connsiteX194" fmla="*/ 517490 w 677872"/>
                <a:gd name="connsiteY194" fmla="*/ 337507 h 695020"/>
                <a:gd name="connsiteX195" fmla="*/ 485852 w 677872"/>
                <a:gd name="connsiteY195" fmla="*/ 369145 h 695020"/>
                <a:gd name="connsiteX196" fmla="*/ 485852 w 677872"/>
                <a:gd name="connsiteY196" fmla="*/ 369574 h 695020"/>
                <a:gd name="connsiteX197" fmla="*/ 481933 w 677872"/>
                <a:gd name="connsiteY197" fmla="*/ 353519 h 695020"/>
                <a:gd name="connsiteX198" fmla="*/ 516821 w 677872"/>
                <a:gd name="connsiteY198" fmla="*/ 318631 h 695020"/>
                <a:gd name="connsiteX199" fmla="*/ 551710 w 677872"/>
                <a:gd name="connsiteY199" fmla="*/ 353519 h 695020"/>
                <a:gd name="connsiteX200" fmla="*/ 549036 w 677872"/>
                <a:gd name="connsiteY200" fmla="*/ 366858 h 695020"/>
                <a:gd name="connsiteX201" fmla="*/ 578181 w 677872"/>
                <a:gd name="connsiteY201" fmla="*/ 407002 h 695020"/>
                <a:gd name="connsiteX202" fmla="*/ 560403 w 677872"/>
                <a:gd name="connsiteY202" fmla="*/ 401499 h 695020"/>
                <a:gd name="connsiteX203" fmla="*/ 549127 w 677872"/>
                <a:gd name="connsiteY203" fmla="*/ 403575 h 695020"/>
                <a:gd name="connsiteX204" fmla="*/ 549127 w 677872"/>
                <a:gd name="connsiteY204" fmla="*/ 398297 h 695020"/>
                <a:gd name="connsiteX205" fmla="*/ 572072 w 677872"/>
                <a:gd name="connsiteY205" fmla="*/ 353518 h 695020"/>
                <a:gd name="connsiteX206" fmla="*/ 516821 w 677872"/>
                <a:gd name="connsiteY206" fmla="*/ 298268 h 695020"/>
                <a:gd name="connsiteX207" fmla="*/ 461571 w 677872"/>
                <a:gd name="connsiteY207" fmla="*/ 353518 h 695020"/>
                <a:gd name="connsiteX208" fmla="*/ 485852 w 677872"/>
                <a:gd name="connsiteY208" fmla="*/ 399237 h 695020"/>
                <a:gd name="connsiteX209" fmla="*/ 485852 w 677872"/>
                <a:gd name="connsiteY209" fmla="*/ 428833 h 695020"/>
                <a:gd name="connsiteX210" fmla="*/ 435389 w 677872"/>
                <a:gd name="connsiteY210" fmla="*/ 353519 h 695020"/>
                <a:gd name="connsiteX211" fmla="*/ 516821 w 677872"/>
                <a:gd name="connsiteY211" fmla="*/ 272088 h 695020"/>
                <a:gd name="connsiteX212" fmla="*/ 598253 w 677872"/>
                <a:gd name="connsiteY212" fmla="*/ 353519 h 695020"/>
                <a:gd name="connsiteX213" fmla="*/ 578181 w 677872"/>
                <a:gd name="connsiteY213" fmla="*/ 407002 h 69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677872" h="695020">
                  <a:moveTo>
                    <a:pt x="646232" y="437526"/>
                  </a:moveTo>
                  <a:cubicBezTo>
                    <a:pt x="641502" y="437526"/>
                    <a:pt x="637013" y="438568"/>
                    <a:pt x="632979" y="440438"/>
                  </a:cubicBezTo>
                  <a:cubicBezTo>
                    <a:pt x="628496" y="428405"/>
                    <a:pt x="616891" y="419812"/>
                    <a:pt x="603317" y="419812"/>
                  </a:cubicBezTo>
                  <a:cubicBezTo>
                    <a:pt x="599430" y="419812"/>
                    <a:pt x="595708" y="420526"/>
                    <a:pt x="592266" y="421813"/>
                  </a:cubicBezTo>
                  <a:cubicBezTo>
                    <a:pt x="609109" y="403190"/>
                    <a:pt x="618617" y="378816"/>
                    <a:pt x="618617" y="353518"/>
                  </a:cubicBezTo>
                  <a:cubicBezTo>
                    <a:pt x="618617" y="298196"/>
                    <a:pt x="574248" y="253073"/>
                    <a:pt x="519229" y="251786"/>
                  </a:cubicBezTo>
                  <a:lnTo>
                    <a:pt x="519229" y="228256"/>
                  </a:lnTo>
                  <a:lnTo>
                    <a:pt x="566597" y="228256"/>
                  </a:lnTo>
                  <a:cubicBezTo>
                    <a:pt x="578200" y="228256"/>
                    <a:pt x="587638" y="218817"/>
                    <a:pt x="587638" y="207215"/>
                  </a:cubicBezTo>
                  <a:lnTo>
                    <a:pt x="587638" y="52015"/>
                  </a:lnTo>
                  <a:cubicBezTo>
                    <a:pt x="587638" y="46394"/>
                    <a:pt x="585450" y="41111"/>
                    <a:pt x="581477" y="37136"/>
                  </a:cubicBezTo>
                  <a:lnTo>
                    <a:pt x="550501" y="6162"/>
                  </a:lnTo>
                  <a:cubicBezTo>
                    <a:pt x="546527" y="2188"/>
                    <a:pt x="541243" y="0"/>
                    <a:pt x="535624" y="0"/>
                  </a:cubicBezTo>
                  <a:lnTo>
                    <a:pt x="428859" y="0"/>
                  </a:lnTo>
                  <a:cubicBezTo>
                    <a:pt x="417256" y="0"/>
                    <a:pt x="407818" y="9438"/>
                    <a:pt x="407818" y="21041"/>
                  </a:cubicBezTo>
                  <a:lnTo>
                    <a:pt x="407818" y="62798"/>
                  </a:lnTo>
                  <a:lnTo>
                    <a:pt x="281243" y="62798"/>
                  </a:lnTo>
                  <a:cubicBezTo>
                    <a:pt x="275619" y="62798"/>
                    <a:pt x="271062" y="67355"/>
                    <a:pt x="271062" y="72978"/>
                  </a:cubicBezTo>
                  <a:cubicBezTo>
                    <a:pt x="271062" y="78602"/>
                    <a:pt x="275619" y="83159"/>
                    <a:pt x="281243" y="83159"/>
                  </a:cubicBezTo>
                  <a:lnTo>
                    <a:pt x="407817" y="83159"/>
                  </a:lnTo>
                  <a:lnTo>
                    <a:pt x="407817" y="133924"/>
                  </a:lnTo>
                  <a:lnTo>
                    <a:pt x="223248" y="133924"/>
                  </a:lnTo>
                  <a:lnTo>
                    <a:pt x="223248" y="83159"/>
                  </a:lnTo>
                  <a:lnTo>
                    <a:pt x="233732" y="83159"/>
                  </a:lnTo>
                  <a:cubicBezTo>
                    <a:pt x="239356" y="83159"/>
                    <a:pt x="243913" y="78602"/>
                    <a:pt x="243913" y="72978"/>
                  </a:cubicBezTo>
                  <a:cubicBezTo>
                    <a:pt x="243913" y="67355"/>
                    <a:pt x="239356" y="62798"/>
                    <a:pt x="233732" y="62798"/>
                  </a:cubicBezTo>
                  <a:lnTo>
                    <a:pt x="153633" y="62798"/>
                  </a:lnTo>
                  <a:cubicBezTo>
                    <a:pt x="140535" y="62798"/>
                    <a:pt x="129878" y="73455"/>
                    <a:pt x="129878" y="86553"/>
                  </a:cubicBezTo>
                  <a:lnTo>
                    <a:pt x="129878" y="301428"/>
                  </a:lnTo>
                  <a:cubicBezTo>
                    <a:pt x="124224" y="300060"/>
                    <a:pt x="118330" y="299317"/>
                    <a:pt x="112262" y="299317"/>
                  </a:cubicBezTo>
                  <a:cubicBezTo>
                    <a:pt x="70945" y="299317"/>
                    <a:pt x="37333" y="332931"/>
                    <a:pt x="37333" y="374247"/>
                  </a:cubicBezTo>
                  <a:lnTo>
                    <a:pt x="37333" y="429628"/>
                  </a:lnTo>
                  <a:lnTo>
                    <a:pt x="23756" y="429628"/>
                  </a:lnTo>
                  <a:cubicBezTo>
                    <a:pt x="10657" y="429628"/>
                    <a:pt x="0" y="440286"/>
                    <a:pt x="0" y="453384"/>
                  </a:cubicBezTo>
                  <a:lnTo>
                    <a:pt x="0" y="496880"/>
                  </a:lnTo>
                  <a:cubicBezTo>
                    <a:pt x="0" y="502504"/>
                    <a:pt x="4557" y="507061"/>
                    <a:pt x="10181" y="507061"/>
                  </a:cubicBezTo>
                  <a:cubicBezTo>
                    <a:pt x="15805" y="507061"/>
                    <a:pt x="20362" y="502504"/>
                    <a:pt x="20362" y="496880"/>
                  </a:cubicBezTo>
                  <a:lnTo>
                    <a:pt x="20362" y="453384"/>
                  </a:lnTo>
                  <a:cubicBezTo>
                    <a:pt x="20362" y="451512"/>
                    <a:pt x="21884" y="449990"/>
                    <a:pt x="23756" y="449990"/>
                  </a:cubicBezTo>
                  <a:lnTo>
                    <a:pt x="47514" y="449990"/>
                  </a:lnTo>
                  <a:lnTo>
                    <a:pt x="177010" y="449990"/>
                  </a:lnTo>
                  <a:lnTo>
                    <a:pt x="200770" y="449990"/>
                  </a:lnTo>
                  <a:cubicBezTo>
                    <a:pt x="202642" y="449990"/>
                    <a:pt x="204163" y="451512"/>
                    <a:pt x="204163" y="453384"/>
                  </a:cubicBezTo>
                  <a:lnTo>
                    <a:pt x="204163" y="592654"/>
                  </a:lnTo>
                  <a:cubicBezTo>
                    <a:pt x="204163" y="594526"/>
                    <a:pt x="202642" y="596048"/>
                    <a:pt x="200770" y="596048"/>
                  </a:cubicBezTo>
                  <a:lnTo>
                    <a:pt x="23756" y="596048"/>
                  </a:lnTo>
                  <a:cubicBezTo>
                    <a:pt x="21884" y="596048"/>
                    <a:pt x="20362" y="594526"/>
                    <a:pt x="20362" y="592654"/>
                  </a:cubicBezTo>
                  <a:lnTo>
                    <a:pt x="20362" y="544391"/>
                  </a:lnTo>
                  <a:cubicBezTo>
                    <a:pt x="20362" y="538767"/>
                    <a:pt x="15805" y="534210"/>
                    <a:pt x="10181" y="534210"/>
                  </a:cubicBezTo>
                  <a:cubicBezTo>
                    <a:pt x="4557" y="534210"/>
                    <a:pt x="0" y="538767"/>
                    <a:pt x="0" y="544391"/>
                  </a:cubicBezTo>
                  <a:lnTo>
                    <a:pt x="0" y="592654"/>
                  </a:lnTo>
                  <a:cubicBezTo>
                    <a:pt x="0" y="605752"/>
                    <a:pt x="10657" y="616409"/>
                    <a:pt x="23756" y="616409"/>
                  </a:cubicBezTo>
                  <a:lnTo>
                    <a:pt x="200770" y="616409"/>
                  </a:lnTo>
                  <a:cubicBezTo>
                    <a:pt x="213868" y="616409"/>
                    <a:pt x="224525" y="605752"/>
                    <a:pt x="224525" y="592654"/>
                  </a:cubicBezTo>
                  <a:lnTo>
                    <a:pt x="224525" y="555986"/>
                  </a:lnTo>
                  <a:lnTo>
                    <a:pt x="423019" y="555986"/>
                  </a:lnTo>
                  <a:lnTo>
                    <a:pt x="436687" y="571096"/>
                  </a:lnTo>
                  <a:cubicBezTo>
                    <a:pt x="440459" y="575266"/>
                    <a:pt x="446899" y="575592"/>
                    <a:pt x="451067" y="571816"/>
                  </a:cubicBezTo>
                  <a:cubicBezTo>
                    <a:pt x="455237" y="568044"/>
                    <a:pt x="455560" y="561606"/>
                    <a:pt x="451786" y="557436"/>
                  </a:cubicBezTo>
                  <a:lnTo>
                    <a:pt x="420593" y="522955"/>
                  </a:lnTo>
                  <a:cubicBezTo>
                    <a:pt x="420480" y="522829"/>
                    <a:pt x="420364" y="522707"/>
                    <a:pt x="420243" y="522587"/>
                  </a:cubicBezTo>
                  <a:cubicBezTo>
                    <a:pt x="419432" y="521777"/>
                    <a:pt x="419379" y="520453"/>
                    <a:pt x="420125" y="519696"/>
                  </a:cubicBezTo>
                  <a:cubicBezTo>
                    <a:pt x="423976" y="515784"/>
                    <a:pt x="429118" y="513616"/>
                    <a:pt x="434603" y="513595"/>
                  </a:cubicBezTo>
                  <a:lnTo>
                    <a:pt x="434686" y="513595"/>
                  </a:lnTo>
                  <a:cubicBezTo>
                    <a:pt x="440142" y="513595"/>
                    <a:pt x="445268" y="515717"/>
                    <a:pt x="449127" y="519578"/>
                  </a:cubicBezTo>
                  <a:lnTo>
                    <a:pt x="467510" y="537960"/>
                  </a:lnTo>
                  <a:cubicBezTo>
                    <a:pt x="471430" y="541879"/>
                    <a:pt x="476477" y="544288"/>
                    <a:pt x="481730" y="544742"/>
                  </a:cubicBezTo>
                  <a:cubicBezTo>
                    <a:pt x="488022" y="545287"/>
                    <a:pt x="494283" y="543160"/>
                    <a:pt x="498917" y="538908"/>
                  </a:cubicBezTo>
                  <a:cubicBezTo>
                    <a:pt x="503554" y="534655"/>
                    <a:pt x="506213" y="528608"/>
                    <a:pt x="506213" y="522317"/>
                  </a:cubicBezTo>
                  <a:lnTo>
                    <a:pt x="506213" y="369145"/>
                  </a:lnTo>
                  <a:cubicBezTo>
                    <a:pt x="506213" y="362928"/>
                    <a:pt x="511273" y="357869"/>
                    <a:pt x="517490" y="357869"/>
                  </a:cubicBezTo>
                  <a:cubicBezTo>
                    <a:pt x="523707" y="357869"/>
                    <a:pt x="528766" y="362928"/>
                    <a:pt x="528766" y="369145"/>
                  </a:cubicBezTo>
                  <a:lnTo>
                    <a:pt x="528766" y="451451"/>
                  </a:lnTo>
                  <a:cubicBezTo>
                    <a:pt x="528766" y="457075"/>
                    <a:pt x="533323" y="461632"/>
                    <a:pt x="538947" y="461632"/>
                  </a:cubicBezTo>
                  <a:cubicBezTo>
                    <a:pt x="544571" y="461632"/>
                    <a:pt x="549128" y="457075"/>
                    <a:pt x="549128" y="451451"/>
                  </a:cubicBezTo>
                  <a:lnTo>
                    <a:pt x="549128" y="433137"/>
                  </a:lnTo>
                  <a:cubicBezTo>
                    <a:pt x="549128" y="426920"/>
                    <a:pt x="554188" y="421861"/>
                    <a:pt x="560405" y="421861"/>
                  </a:cubicBezTo>
                  <a:cubicBezTo>
                    <a:pt x="566622" y="421861"/>
                    <a:pt x="571681" y="426920"/>
                    <a:pt x="571681" y="433137"/>
                  </a:cubicBezTo>
                  <a:lnTo>
                    <a:pt x="571681" y="451451"/>
                  </a:lnTo>
                  <a:cubicBezTo>
                    <a:pt x="571681" y="457075"/>
                    <a:pt x="576238" y="461632"/>
                    <a:pt x="581862" y="461632"/>
                  </a:cubicBezTo>
                  <a:cubicBezTo>
                    <a:pt x="587486" y="461632"/>
                    <a:pt x="592043" y="457075"/>
                    <a:pt x="592043" y="451451"/>
                  </a:cubicBezTo>
                  <a:cubicBezTo>
                    <a:pt x="592043" y="445234"/>
                    <a:pt x="597102" y="440174"/>
                    <a:pt x="603319" y="440174"/>
                  </a:cubicBezTo>
                  <a:cubicBezTo>
                    <a:pt x="609537" y="440174"/>
                    <a:pt x="614596" y="445234"/>
                    <a:pt x="614596" y="451451"/>
                  </a:cubicBezTo>
                  <a:lnTo>
                    <a:pt x="614596" y="469166"/>
                  </a:lnTo>
                  <a:cubicBezTo>
                    <a:pt x="614596" y="474790"/>
                    <a:pt x="619153" y="479347"/>
                    <a:pt x="624777" y="479347"/>
                  </a:cubicBezTo>
                  <a:cubicBezTo>
                    <a:pt x="630401" y="479347"/>
                    <a:pt x="634958" y="474790"/>
                    <a:pt x="634958" y="469166"/>
                  </a:cubicBezTo>
                  <a:cubicBezTo>
                    <a:pt x="634958" y="462949"/>
                    <a:pt x="640017" y="457889"/>
                    <a:pt x="646234" y="457889"/>
                  </a:cubicBezTo>
                  <a:cubicBezTo>
                    <a:pt x="652451" y="457889"/>
                    <a:pt x="657511" y="462949"/>
                    <a:pt x="657511" y="469166"/>
                  </a:cubicBezTo>
                  <a:lnTo>
                    <a:pt x="657511" y="578754"/>
                  </a:lnTo>
                  <a:cubicBezTo>
                    <a:pt x="657511" y="598407"/>
                    <a:pt x="647810" y="616788"/>
                    <a:pt x="631566" y="627923"/>
                  </a:cubicBezTo>
                  <a:cubicBezTo>
                    <a:pt x="622031" y="634460"/>
                    <a:pt x="616338" y="645429"/>
                    <a:pt x="616338" y="657269"/>
                  </a:cubicBezTo>
                  <a:lnTo>
                    <a:pt x="616338" y="671264"/>
                  </a:lnTo>
                  <a:cubicBezTo>
                    <a:pt x="616338" y="673136"/>
                    <a:pt x="614816" y="674658"/>
                    <a:pt x="612944" y="674658"/>
                  </a:cubicBezTo>
                  <a:lnTo>
                    <a:pt x="529327" y="674658"/>
                  </a:lnTo>
                  <a:cubicBezTo>
                    <a:pt x="527455" y="674658"/>
                    <a:pt x="525933" y="673136"/>
                    <a:pt x="525933" y="671264"/>
                  </a:cubicBezTo>
                  <a:lnTo>
                    <a:pt x="525931" y="663141"/>
                  </a:lnTo>
                  <a:cubicBezTo>
                    <a:pt x="525931" y="647828"/>
                    <a:pt x="520273" y="633140"/>
                    <a:pt x="510001" y="621785"/>
                  </a:cubicBezTo>
                  <a:lnTo>
                    <a:pt x="483703" y="592715"/>
                  </a:lnTo>
                  <a:cubicBezTo>
                    <a:pt x="479929" y="588544"/>
                    <a:pt x="473491" y="588220"/>
                    <a:pt x="469323" y="591996"/>
                  </a:cubicBezTo>
                  <a:cubicBezTo>
                    <a:pt x="465153" y="595767"/>
                    <a:pt x="464830" y="602205"/>
                    <a:pt x="468604" y="606375"/>
                  </a:cubicBezTo>
                  <a:lnTo>
                    <a:pt x="494902" y="635445"/>
                  </a:lnTo>
                  <a:cubicBezTo>
                    <a:pt x="501780" y="643051"/>
                    <a:pt x="505569" y="652887"/>
                    <a:pt x="505569" y="663146"/>
                  </a:cubicBezTo>
                  <a:lnTo>
                    <a:pt x="505571" y="671267"/>
                  </a:lnTo>
                  <a:cubicBezTo>
                    <a:pt x="505571" y="684364"/>
                    <a:pt x="516229" y="695020"/>
                    <a:pt x="529327" y="695020"/>
                  </a:cubicBezTo>
                  <a:lnTo>
                    <a:pt x="612944" y="695020"/>
                  </a:lnTo>
                  <a:cubicBezTo>
                    <a:pt x="626042" y="695020"/>
                    <a:pt x="636699" y="684363"/>
                    <a:pt x="636699" y="671264"/>
                  </a:cubicBezTo>
                  <a:lnTo>
                    <a:pt x="636699" y="657268"/>
                  </a:lnTo>
                  <a:cubicBezTo>
                    <a:pt x="636699" y="652147"/>
                    <a:pt x="639084" y="647455"/>
                    <a:pt x="643077" y="644718"/>
                  </a:cubicBezTo>
                  <a:cubicBezTo>
                    <a:pt x="664865" y="629783"/>
                    <a:pt x="677873" y="605124"/>
                    <a:pt x="677873" y="578752"/>
                  </a:cubicBezTo>
                  <a:lnTo>
                    <a:pt x="677873" y="469164"/>
                  </a:lnTo>
                  <a:cubicBezTo>
                    <a:pt x="677870" y="451720"/>
                    <a:pt x="663678" y="437526"/>
                    <a:pt x="646232" y="437526"/>
                  </a:cubicBezTo>
                  <a:close/>
                  <a:moveTo>
                    <a:pt x="129878" y="429628"/>
                  </a:moveTo>
                  <a:lnTo>
                    <a:pt x="57695" y="429628"/>
                  </a:lnTo>
                  <a:lnTo>
                    <a:pt x="57695" y="374247"/>
                  </a:lnTo>
                  <a:cubicBezTo>
                    <a:pt x="57695" y="344158"/>
                    <a:pt x="82174" y="319679"/>
                    <a:pt x="112263" y="319679"/>
                  </a:cubicBezTo>
                  <a:cubicBezTo>
                    <a:pt x="118426" y="319679"/>
                    <a:pt x="124347" y="320722"/>
                    <a:pt x="129878" y="322613"/>
                  </a:cubicBezTo>
                  <a:close/>
                  <a:moveTo>
                    <a:pt x="428179" y="21041"/>
                  </a:moveTo>
                  <a:cubicBezTo>
                    <a:pt x="428179" y="20667"/>
                    <a:pt x="428484" y="20362"/>
                    <a:pt x="428857" y="20362"/>
                  </a:cubicBezTo>
                  <a:lnTo>
                    <a:pt x="535623" y="20362"/>
                  </a:lnTo>
                  <a:cubicBezTo>
                    <a:pt x="535802" y="20362"/>
                    <a:pt x="535976" y="20435"/>
                    <a:pt x="536102" y="20560"/>
                  </a:cubicBezTo>
                  <a:lnTo>
                    <a:pt x="567077" y="51535"/>
                  </a:lnTo>
                  <a:cubicBezTo>
                    <a:pt x="567203" y="51661"/>
                    <a:pt x="567275" y="51836"/>
                    <a:pt x="567275" y="52015"/>
                  </a:cubicBezTo>
                  <a:lnTo>
                    <a:pt x="567275" y="207214"/>
                  </a:lnTo>
                  <a:cubicBezTo>
                    <a:pt x="567275" y="207587"/>
                    <a:pt x="566969" y="207892"/>
                    <a:pt x="566596" y="207892"/>
                  </a:cubicBezTo>
                  <a:lnTo>
                    <a:pt x="428857" y="207892"/>
                  </a:lnTo>
                  <a:cubicBezTo>
                    <a:pt x="428484" y="207892"/>
                    <a:pt x="428179" y="207587"/>
                    <a:pt x="428179" y="207214"/>
                  </a:cubicBezTo>
                  <a:close/>
                  <a:moveTo>
                    <a:pt x="150240" y="86846"/>
                  </a:moveTo>
                  <a:cubicBezTo>
                    <a:pt x="150240" y="84814"/>
                    <a:pt x="151894" y="83159"/>
                    <a:pt x="153927" y="83159"/>
                  </a:cubicBezTo>
                  <a:lnTo>
                    <a:pt x="202886" y="83159"/>
                  </a:lnTo>
                  <a:lnTo>
                    <a:pt x="202886" y="133924"/>
                  </a:lnTo>
                  <a:lnTo>
                    <a:pt x="150240" y="133924"/>
                  </a:lnTo>
                  <a:close/>
                  <a:moveTo>
                    <a:pt x="485852" y="522317"/>
                  </a:moveTo>
                  <a:cubicBezTo>
                    <a:pt x="485852" y="523138"/>
                    <a:pt x="485414" y="523664"/>
                    <a:pt x="485152" y="523903"/>
                  </a:cubicBezTo>
                  <a:cubicBezTo>
                    <a:pt x="484838" y="524194"/>
                    <a:pt x="484292" y="524520"/>
                    <a:pt x="483484" y="524456"/>
                  </a:cubicBezTo>
                  <a:cubicBezTo>
                    <a:pt x="483024" y="524417"/>
                    <a:pt x="482420" y="524074"/>
                    <a:pt x="481908" y="523560"/>
                  </a:cubicBezTo>
                  <a:lnTo>
                    <a:pt x="463525" y="505178"/>
                  </a:lnTo>
                  <a:cubicBezTo>
                    <a:pt x="455816" y="497470"/>
                    <a:pt x="445582" y="493232"/>
                    <a:pt x="434689" y="493232"/>
                  </a:cubicBezTo>
                  <a:cubicBezTo>
                    <a:pt x="434635" y="493232"/>
                    <a:pt x="434579" y="493232"/>
                    <a:pt x="434523" y="493232"/>
                  </a:cubicBezTo>
                  <a:cubicBezTo>
                    <a:pt x="423570" y="493276"/>
                    <a:pt x="413302" y="497600"/>
                    <a:pt x="405615" y="505410"/>
                  </a:cubicBezTo>
                  <a:cubicBezTo>
                    <a:pt x="397471" y="513682"/>
                    <a:pt x="397178" y="526865"/>
                    <a:pt x="404624" y="535624"/>
                  </a:cubicBezTo>
                  <a:lnTo>
                    <a:pt x="224527" y="535624"/>
                  </a:lnTo>
                  <a:lnTo>
                    <a:pt x="224527" y="466462"/>
                  </a:lnTo>
                  <a:lnTo>
                    <a:pt x="361124" y="466462"/>
                  </a:lnTo>
                  <a:cubicBezTo>
                    <a:pt x="366748" y="466462"/>
                    <a:pt x="371305" y="461905"/>
                    <a:pt x="371305" y="456281"/>
                  </a:cubicBezTo>
                  <a:cubicBezTo>
                    <a:pt x="371305" y="450657"/>
                    <a:pt x="366748" y="446100"/>
                    <a:pt x="361124" y="446100"/>
                  </a:cubicBezTo>
                  <a:lnTo>
                    <a:pt x="223373" y="446100"/>
                  </a:lnTo>
                  <a:cubicBezTo>
                    <a:pt x="220289" y="436555"/>
                    <a:pt x="211328" y="429628"/>
                    <a:pt x="200771" y="429628"/>
                  </a:cubicBezTo>
                  <a:lnTo>
                    <a:pt x="177012" y="429628"/>
                  </a:lnTo>
                  <a:lnTo>
                    <a:pt x="150240" y="429628"/>
                  </a:lnTo>
                  <a:lnTo>
                    <a:pt x="150240" y="335116"/>
                  </a:lnTo>
                  <a:cubicBezTo>
                    <a:pt x="160461" y="345039"/>
                    <a:pt x="166831" y="358909"/>
                    <a:pt x="166831" y="374247"/>
                  </a:cubicBezTo>
                  <a:cubicBezTo>
                    <a:pt x="166831" y="379871"/>
                    <a:pt x="171388" y="384428"/>
                    <a:pt x="177012" y="384428"/>
                  </a:cubicBezTo>
                  <a:cubicBezTo>
                    <a:pt x="182636" y="384428"/>
                    <a:pt x="187193" y="379871"/>
                    <a:pt x="187193" y="374247"/>
                  </a:cubicBezTo>
                  <a:cubicBezTo>
                    <a:pt x="187193" y="346784"/>
                    <a:pt x="172332" y="322739"/>
                    <a:pt x="150240" y="309693"/>
                  </a:cubicBezTo>
                  <a:lnTo>
                    <a:pt x="150240" y="154286"/>
                  </a:lnTo>
                  <a:lnTo>
                    <a:pt x="407817" y="154286"/>
                  </a:lnTo>
                  <a:lnTo>
                    <a:pt x="407817" y="207214"/>
                  </a:lnTo>
                  <a:cubicBezTo>
                    <a:pt x="407817" y="218816"/>
                    <a:pt x="417255" y="228254"/>
                    <a:pt x="428857" y="228254"/>
                  </a:cubicBezTo>
                  <a:lnTo>
                    <a:pt x="498867" y="228254"/>
                  </a:lnTo>
                  <a:lnTo>
                    <a:pt x="498867" y="253342"/>
                  </a:lnTo>
                  <a:cubicBezTo>
                    <a:pt x="458470" y="260565"/>
                    <a:pt x="426270" y="291676"/>
                    <a:pt x="417452" y="331504"/>
                  </a:cubicBezTo>
                  <a:lnTo>
                    <a:pt x="414866" y="331504"/>
                  </a:lnTo>
                  <a:lnTo>
                    <a:pt x="414866" y="284387"/>
                  </a:lnTo>
                  <a:cubicBezTo>
                    <a:pt x="414866" y="278763"/>
                    <a:pt x="410309" y="274206"/>
                    <a:pt x="404685" y="274206"/>
                  </a:cubicBezTo>
                  <a:cubicBezTo>
                    <a:pt x="399061" y="274206"/>
                    <a:pt x="394504" y="278763"/>
                    <a:pt x="394504" y="284387"/>
                  </a:cubicBezTo>
                  <a:lnTo>
                    <a:pt x="394504" y="331504"/>
                  </a:lnTo>
                  <a:lnTo>
                    <a:pt x="361444" y="331504"/>
                  </a:lnTo>
                  <a:lnTo>
                    <a:pt x="361444" y="205355"/>
                  </a:lnTo>
                  <a:cubicBezTo>
                    <a:pt x="361444" y="199731"/>
                    <a:pt x="356887" y="195174"/>
                    <a:pt x="351263" y="195174"/>
                  </a:cubicBezTo>
                  <a:cubicBezTo>
                    <a:pt x="345639" y="195174"/>
                    <a:pt x="341082" y="199731"/>
                    <a:pt x="341082" y="205355"/>
                  </a:cubicBezTo>
                  <a:lnTo>
                    <a:pt x="341082" y="331504"/>
                  </a:lnTo>
                  <a:lnTo>
                    <a:pt x="308023" y="331504"/>
                  </a:lnTo>
                  <a:lnTo>
                    <a:pt x="308023" y="264629"/>
                  </a:lnTo>
                  <a:cubicBezTo>
                    <a:pt x="308023" y="259005"/>
                    <a:pt x="303466" y="254448"/>
                    <a:pt x="297842" y="254448"/>
                  </a:cubicBezTo>
                  <a:cubicBezTo>
                    <a:pt x="292218" y="254448"/>
                    <a:pt x="287661" y="259005"/>
                    <a:pt x="287661" y="264629"/>
                  </a:cubicBezTo>
                  <a:lnTo>
                    <a:pt x="287661" y="331504"/>
                  </a:lnTo>
                  <a:lnTo>
                    <a:pt x="254601" y="331504"/>
                  </a:lnTo>
                  <a:lnTo>
                    <a:pt x="254601" y="244872"/>
                  </a:lnTo>
                  <a:cubicBezTo>
                    <a:pt x="254601" y="239248"/>
                    <a:pt x="250044" y="234691"/>
                    <a:pt x="244420" y="234691"/>
                  </a:cubicBezTo>
                  <a:cubicBezTo>
                    <a:pt x="238796" y="234691"/>
                    <a:pt x="234239" y="239248"/>
                    <a:pt x="234239" y="244872"/>
                  </a:cubicBezTo>
                  <a:lnTo>
                    <a:pt x="234239" y="331504"/>
                  </a:lnTo>
                  <a:lnTo>
                    <a:pt x="213066" y="331504"/>
                  </a:lnTo>
                  <a:cubicBezTo>
                    <a:pt x="207442" y="331504"/>
                    <a:pt x="202885" y="336061"/>
                    <a:pt x="202885" y="341685"/>
                  </a:cubicBezTo>
                  <a:cubicBezTo>
                    <a:pt x="202885" y="347309"/>
                    <a:pt x="207442" y="351866"/>
                    <a:pt x="213066" y="351866"/>
                  </a:cubicBezTo>
                  <a:lnTo>
                    <a:pt x="415068" y="351866"/>
                  </a:lnTo>
                  <a:cubicBezTo>
                    <a:pt x="415060" y="352417"/>
                    <a:pt x="415026" y="352964"/>
                    <a:pt x="415026" y="353518"/>
                  </a:cubicBezTo>
                  <a:cubicBezTo>
                    <a:pt x="415026" y="365942"/>
                    <a:pt x="417346" y="378217"/>
                    <a:pt x="421718" y="389712"/>
                  </a:cubicBezTo>
                  <a:lnTo>
                    <a:pt x="213067" y="389712"/>
                  </a:lnTo>
                  <a:cubicBezTo>
                    <a:pt x="207443" y="389712"/>
                    <a:pt x="202886" y="394269"/>
                    <a:pt x="202886" y="399893"/>
                  </a:cubicBezTo>
                  <a:cubicBezTo>
                    <a:pt x="202886" y="405517"/>
                    <a:pt x="207443" y="410074"/>
                    <a:pt x="213067" y="410074"/>
                  </a:cubicBezTo>
                  <a:lnTo>
                    <a:pt x="432198" y="410074"/>
                  </a:lnTo>
                  <a:cubicBezTo>
                    <a:pt x="433847" y="412543"/>
                    <a:pt x="435604" y="414947"/>
                    <a:pt x="437473" y="417270"/>
                  </a:cubicBezTo>
                  <a:cubicBezTo>
                    <a:pt x="450002" y="432836"/>
                    <a:pt x="466964" y="444425"/>
                    <a:pt x="485852" y="450473"/>
                  </a:cubicBezTo>
                  <a:close/>
                  <a:moveTo>
                    <a:pt x="549036" y="366858"/>
                  </a:moveTo>
                  <a:cubicBezTo>
                    <a:pt x="547859" y="350477"/>
                    <a:pt x="534165" y="337507"/>
                    <a:pt x="517490" y="337507"/>
                  </a:cubicBezTo>
                  <a:cubicBezTo>
                    <a:pt x="500044" y="337507"/>
                    <a:pt x="485852" y="351699"/>
                    <a:pt x="485852" y="369145"/>
                  </a:cubicBezTo>
                  <a:lnTo>
                    <a:pt x="485852" y="369574"/>
                  </a:lnTo>
                  <a:cubicBezTo>
                    <a:pt x="483324" y="364709"/>
                    <a:pt x="481933" y="359232"/>
                    <a:pt x="481933" y="353519"/>
                  </a:cubicBezTo>
                  <a:cubicBezTo>
                    <a:pt x="481933" y="334282"/>
                    <a:pt x="497583" y="318631"/>
                    <a:pt x="516821" y="318631"/>
                  </a:cubicBezTo>
                  <a:cubicBezTo>
                    <a:pt x="536059" y="318631"/>
                    <a:pt x="551710" y="334282"/>
                    <a:pt x="551710" y="353519"/>
                  </a:cubicBezTo>
                  <a:cubicBezTo>
                    <a:pt x="551712" y="358169"/>
                    <a:pt x="550772" y="362691"/>
                    <a:pt x="549036" y="366858"/>
                  </a:cubicBezTo>
                  <a:close/>
                  <a:moveTo>
                    <a:pt x="578181" y="407002"/>
                  </a:moveTo>
                  <a:cubicBezTo>
                    <a:pt x="573108" y="403541"/>
                    <a:pt x="566994" y="401499"/>
                    <a:pt x="560403" y="401499"/>
                  </a:cubicBezTo>
                  <a:cubicBezTo>
                    <a:pt x="556433" y="401499"/>
                    <a:pt x="552632" y="402233"/>
                    <a:pt x="549127" y="403575"/>
                  </a:cubicBezTo>
                  <a:lnTo>
                    <a:pt x="549127" y="398297"/>
                  </a:lnTo>
                  <a:cubicBezTo>
                    <a:pt x="563403" y="387979"/>
                    <a:pt x="572072" y="371340"/>
                    <a:pt x="572072" y="353518"/>
                  </a:cubicBezTo>
                  <a:cubicBezTo>
                    <a:pt x="572072" y="323054"/>
                    <a:pt x="547286" y="298268"/>
                    <a:pt x="516821" y="298268"/>
                  </a:cubicBezTo>
                  <a:cubicBezTo>
                    <a:pt x="486357" y="298268"/>
                    <a:pt x="461571" y="323054"/>
                    <a:pt x="461571" y="353518"/>
                  </a:cubicBezTo>
                  <a:cubicBezTo>
                    <a:pt x="461571" y="372038"/>
                    <a:pt x="470744" y="389021"/>
                    <a:pt x="485852" y="399237"/>
                  </a:cubicBezTo>
                  <a:lnTo>
                    <a:pt x="485852" y="428833"/>
                  </a:lnTo>
                  <a:cubicBezTo>
                    <a:pt x="455595" y="416510"/>
                    <a:pt x="435389" y="387161"/>
                    <a:pt x="435389" y="353519"/>
                  </a:cubicBezTo>
                  <a:cubicBezTo>
                    <a:pt x="435389" y="308619"/>
                    <a:pt x="471919" y="272088"/>
                    <a:pt x="516821" y="272088"/>
                  </a:cubicBezTo>
                  <a:cubicBezTo>
                    <a:pt x="561723" y="272088"/>
                    <a:pt x="598253" y="308619"/>
                    <a:pt x="598253" y="353519"/>
                  </a:cubicBezTo>
                  <a:cubicBezTo>
                    <a:pt x="598255" y="373239"/>
                    <a:pt x="591024" y="392257"/>
                    <a:pt x="578181" y="407002"/>
                  </a:cubicBezTo>
                  <a:close/>
                </a:path>
              </a:pathLst>
            </a:custGeom>
            <a:grpFill/>
            <a:ln w="13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194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7227-EA01-809A-E959-7A6525CB02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User Story Flow 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73B1E7-2021-768B-DC72-8CD6BB0D52C0}"/>
              </a:ext>
            </a:extLst>
          </p:cNvPr>
          <p:cNvGrpSpPr/>
          <p:nvPr/>
        </p:nvGrpSpPr>
        <p:grpSpPr>
          <a:xfrm>
            <a:off x="144651" y="6484589"/>
            <a:ext cx="296758" cy="296758"/>
            <a:chOff x="11741565" y="112818"/>
            <a:chExt cx="296758" cy="296758"/>
          </a:xfrm>
        </p:grpSpPr>
        <p:sp>
          <p:nvSpPr>
            <p:cNvPr id="4" name="Oval 3">
              <a:hlinkClick r:id="rId2" action="ppaction://hlinksldjump"/>
              <a:extLst>
                <a:ext uri="{FF2B5EF4-FFF2-40B4-BE49-F238E27FC236}">
                  <a16:creationId xmlns:a16="http://schemas.microsoft.com/office/drawing/2014/main" id="{CCE2BD07-1748-5358-C376-DC86DB9CA989}"/>
                </a:ext>
              </a:extLst>
            </p:cNvPr>
            <p:cNvSpPr/>
            <p:nvPr/>
          </p:nvSpPr>
          <p:spPr>
            <a:xfrm>
              <a:off x="11741565" y="112818"/>
              <a:ext cx="296758" cy="2967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>
                <a:buClr>
                  <a:srgbClr val="000000"/>
                </a:buClr>
              </a:pPr>
              <a:endParaRPr lang="en-US" sz="1867" kern="0">
                <a:solidFill>
                  <a:schemeClr val="tx1"/>
                </a:solidFill>
                <a:latin typeface="Arial" panose="020B0604020202020204" pitchFamily="34" charset="0"/>
                <a:sym typeface="Arial"/>
              </a:endParaRPr>
            </a:p>
          </p:txBody>
        </p:sp>
        <p:pic>
          <p:nvPicPr>
            <p:cNvPr id="5" name="Graphic 119" descr="Home">
              <a:hlinkClick r:id="rId2" action="ppaction://hlinksldjump"/>
              <a:extLst>
                <a:ext uri="{FF2B5EF4-FFF2-40B4-BE49-F238E27FC236}">
                  <a16:creationId xmlns:a16="http://schemas.microsoft.com/office/drawing/2014/main" id="{5F0F33BC-6CF8-C60D-4EA7-77557385E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71752" y="143005"/>
              <a:ext cx="236385" cy="23638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B81FE7B-ACD9-A22A-925E-1B4880742802}"/>
              </a:ext>
            </a:extLst>
          </p:cNvPr>
          <p:cNvSpPr/>
          <p:nvPr/>
        </p:nvSpPr>
        <p:spPr>
          <a:xfrm>
            <a:off x="333147" y="3299791"/>
            <a:ext cx="4704467" cy="273158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OUTPUT</a:t>
            </a:r>
            <a:endParaRPr lang="en-IN" sz="1400" b="1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3D76CB-8CB3-045C-64B9-3F0DF380B01C}"/>
              </a:ext>
            </a:extLst>
          </p:cNvPr>
          <p:cNvSpPr/>
          <p:nvPr/>
        </p:nvSpPr>
        <p:spPr>
          <a:xfrm>
            <a:off x="5406941" y="3849340"/>
            <a:ext cx="1199040" cy="1154626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r>
              <a:rPr lang="en-US" sz="1000" b="1" kern="1200">
                <a:solidFill>
                  <a:srgbClr val="FFFFFF"/>
                </a:solidFill>
              </a:rPr>
              <a:t>QUERY</a:t>
            </a:r>
          </a:p>
          <a:p>
            <a:pPr algn="ctr">
              <a:buClrTx/>
              <a:defRPr/>
            </a:pPr>
            <a:r>
              <a:rPr lang="en-US" sz="1000" b="1" kern="1200">
                <a:solidFill>
                  <a:srgbClr val="FFFFFF"/>
                </a:solidFill>
              </a:rPr>
              <a:t>VALIDATION</a:t>
            </a:r>
          </a:p>
          <a:p>
            <a:pPr algn="ctr">
              <a:buClrTx/>
              <a:defRPr/>
            </a:pPr>
            <a:r>
              <a:rPr lang="en-US" sz="1000" b="1" kern="1200">
                <a:solidFill>
                  <a:srgbClr val="FFFFFF"/>
                </a:solidFill>
              </a:rPr>
              <a:t>AND</a:t>
            </a:r>
          </a:p>
          <a:p>
            <a:pPr algn="ctr">
              <a:buClrTx/>
              <a:defRPr/>
            </a:pPr>
            <a:r>
              <a:rPr lang="en-US" sz="1000" b="1" kern="1200">
                <a:solidFill>
                  <a:srgbClr val="FFFFFF"/>
                </a:solidFill>
              </a:rPr>
              <a:t>EXECUTION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54C8AA-2C5B-BE2B-12E9-70ED3653FED0}"/>
              </a:ext>
            </a:extLst>
          </p:cNvPr>
          <p:cNvSpPr/>
          <p:nvPr/>
        </p:nvSpPr>
        <p:spPr>
          <a:xfrm>
            <a:off x="6849441" y="1122294"/>
            <a:ext cx="2604654" cy="17805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rtlCol="0" anchor="t"/>
          <a:lstStyle/>
          <a:p>
            <a:pPr algn="ctr">
              <a:buClrTx/>
              <a:defRPr/>
            </a:pPr>
            <a:r>
              <a:rPr lang="en-US" sz="1400" b="1" kern="1200">
                <a:solidFill>
                  <a:srgbClr val="000000"/>
                </a:solidFill>
              </a:rPr>
              <a:t>AI ENGINE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C37C360-D2A4-3B09-0F74-03F1A27CFF3D}"/>
              </a:ext>
            </a:extLst>
          </p:cNvPr>
          <p:cNvGrpSpPr/>
          <p:nvPr/>
        </p:nvGrpSpPr>
        <p:grpSpPr>
          <a:xfrm>
            <a:off x="7162165" y="1692528"/>
            <a:ext cx="1979209" cy="640080"/>
            <a:chOff x="6582985" y="1692528"/>
            <a:chExt cx="1979209" cy="64008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EEA22A-78D6-4790-71C7-0AD6B42F471F}"/>
                </a:ext>
              </a:extLst>
            </p:cNvPr>
            <p:cNvSpPr/>
            <p:nvPr/>
          </p:nvSpPr>
          <p:spPr>
            <a:xfrm>
              <a:off x="6582985" y="1692528"/>
              <a:ext cx="914400" cy="6400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defRPr/>
              </a:pPr>
              <a:r>
                <a:rPr lang="en-US" sz="1100" b="1" kern="1200">
                  <a:solidFill>
                    <a:schemeClr val="bg1"/>
                  </a:solidFill>
                </a:rPr>
                <a:t>Prompt Builder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772937-0E22-8CAF-1AF2-185D944AFAAD}"/>
                </a:ext>
              </a:extLst>
            </p:cNvPr>
            <p:cNvSpPr/>
            <p:nvPr/>
          </p:nvSpPr>
          <p:spPr>
            <a:xfrm>
              <a:off x="7647794" y="1692528"/>
              <a:ext cx="914400" cy="640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defRPr/>
              </a:pPr>
              <a:r>
                <a:rPr lang="en-US" sz="1100" b="1" kern="1200">
                  <a:solidFill>
                    <a:schemeClr val="bg1"/>
                  </a:solidFill>
                </a:rPr>
                <a:t>OpenAI GPT 4 </a:t>
              </a:r>
            </a:p>
          </p:txBody>
        </p:sp>
      </p:grpSp>
      <p:pic>
        <p:nvPicPr>
          <p:cNvPr id="12" name="Picture 4" descr="Image result for open ai logo">
            <a:extLst>
              <a:ext uri="{FF2B5EF4-FFF2-40B4-BE49-F238E27FC236}">
                <a16:creationId xmlns:a16="http://schemas.microsoft.com/office/drawing/2014/main" id="{120E33AA-BEEC-EACC-8544-CC79A274F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2310" y="2409314"/>
            <a:ext cx="401494" cy="4014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5387BB84-6813-56E0-A759-D0995CD121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147" y="1647602"/>
            <a:ext cx="914400" cy="914400"/>
          </a:xfrm>
          <a:prstGeom prst="rect">
            <a:avLst/>
          </a:prstGeom>
        </p:spPr>
      </p:pic>
      <p:graphicFrame>
        <p:nvGraphicFramePr>
          <p:cNvPr id="14" name="Table 39">
            <a:extLst>
              <a:ext uri="{FF2B5EF4-FFF2-40B4-BE49-F238E27FC236}">
                <a16:creationId xmlns:a16="http://schemas.microsoft.com/office/drawing/2014/main" id="{FB53CC40-B0E9-97B8-5F47-E61D398C5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127686"/>
              </p:ext>
            </p:extLst>
          </p:nvPr>
        </p:nvGraphicFramePr>
        <p:xfrm>
          <a:off x="480854" y="3621535"/>
          <a:ext cx="4366264" cy="89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42">
                  <a:extLst>
                    <a:ext uri="{9D8B030D-6E8A-4147-A177-3AD203B41FA5}">
                      <a16:colId xmlns:a16="http://schemas.microsoft.com/office/drawing/2014/main" val="1669453959"/>
                    </a:ext>
                  </a:extLst>
                </a:gridCol>
                <a:gridCol w="2188322">
                  <a:extLst>
                    <a:ext uri="{9D8B030D-6E8A-4147-A177-3AD203B41FA5}">
                      <a16:colId xmlns:a16="http://schemas.microsoft.com/office/drawing/2014/main" val="31712849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Region</a:t>
                      </a:r>
                      <a:endParaRPr lang="en-IN" sz="800"/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Total Revenue</a:t>
                      </a:r>
                      <a:endParaRPr lang="en-IN" sz="800"/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4867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900"/>
                        <a:t>Rest of the World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75,776,390,246</a:t>
                      </a:r>
                      <a:endParaRPr lang="en-IN" sz="900"/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346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900"/>
                        <a:t>North America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/>
                        <a:t>142,604,108,307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271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sz="900"/>
                        <a:t>Europe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117,693,149,474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25342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C3F4AE54-BABF-642A-449E-4B32FA1497D5}"/>
              </a:ext>
            </a:extLst>
          </p:cNvPr>
          <p:cNvSpPr/>
          <p:nvPr/>
        </p:nvSpPr>
        <p:spPr>
          <a:xfrm>
            <a:off x="9820649" y="1122926"/>
            <a:ext cx="2057758" cy="1759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rtlCol="0" anchor="t"/>
          <a:lstStyle/>
          <a:p>
            <a:pPr algn="ctr">
              <a:buClrTx/>
              <a:defRPr/>
            </a:pPr>
            <a:r>
              <a:rPr lang="en-US" sz="1400" b="1" kern="1200">
                <a:solidFill>
                  <a:srgbClr val="000000"/>
                </a:solidFill>
              </a:rPr>
              <a:t>DATABASE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BC7E92-211D-008D-13EB-1D425D60EEBC}"/>
              </a:ext>
            </a:extLst>
          </p:cNvPr>
          <p:cNvGrpSpPr/>
          <p:nvPr/>
        </p:nvGrpSpPr>
        <p:grpSpPr>
          <a:xfrm>
            <a:off x="10078974" y="1538978"/>
            <a:ext cx="1535670" cy="1197873"/>
            <a:chOff x="10078180" y="1692528"/>
            <a:chExt cx="1535670" cy="128511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32AE03-41EE-81A9-1F76-64CB1FC09F51}"/>
                </a:ext>
              </a:extLst>
            </p:cNvPr>
            <p:cNvSpPr/>
            <p:nvPr/>
          </p:nvSpPr>
          <p:spPr>
            <a:xfrm>
              <a:off x="10078180" y="1692528"/>
              <a:ext cx="1535670" cy="37071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defRPr/>
              </a:pPr>
              <a:r>
                <a:rPr lang="en-US" sz="1100" kern="1200">
                  <a:solidFill>
                    <a:schemeClr val="bg1"/>
                  </a:solidFill>
                </a:rPr>
                <a:t>Schema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B5D4E6-3AB3-6757-ECB3-9B501A544E0E}"/>
                </a:ext>
              </a:extLst>
            </p:cNvPr>
            <p:cNvSpPr/>
            <p:nvPr/>
          </p:nvSpPr>
          <p:spPr>
            <a:xfrm>
              <a:off x="10078180" y="2119452"/>
              <a:ext cx="1535670" cy="37071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defRPr/>
              </a:pPr>
              <a:r>
                <a:rPr lang="en-US" sz="1100" kern="1200">
                  <a:solidFill>
                    <a:schemeClr val="bg1"/>
                  </a:solidFill>
                </a:rPr>
                <a:t>Catalogue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ACE6FC8-74E9-093F-1FF5-D182306C955E}"/>
                </a:ext>
              </a:extLst>
            </p:cNvPr>
            <p:cNvSpPr/>
            <p:nvPr/>
          </p:nvSpPr>
          <p:spPr>
            <a:xfrm>
              <a:off x="10078180" y="2606928"/>
              <a:ext cx="1535670" cy="37071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defRPr/>
              </a:pPr>
              <a:r>
                <a:rPr lang="en-US" sz="1100" kern="1200">
                  <a:solidFill>
                    <a:schemeClr val="bg1"/>
                  </a:solidFill>
                </a:rPr>
                <a:t>Data Records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498CA07-F454-C765-DC71-6AEF8FE427F4}"/>
              </a:ext>
            </a:extLst>
          </p:cNvPr>
          <p:cNvSpPr/>
          <p:nvPr/>
        </p:nvSpPr>
        <p:spPr>
          <a:xfrm>
            <a:off x="9972989" y="1479551"/>
            <a:ext cx="1753080" cy="85725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endParaRPr lang="en-US" sz="1800" kern="120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306A4E-F05B-0322-E550-5EF15AF89625}"/>
              </a:ext>
            </a:extLst>
          </p:cNvPr>
          <p:cNvSpPr/>
          <p:nvPr/>
        </p:nvSpPr>
        <p:spPr>
          <a:xfrm>
            <a:off x="6894961" y="3762203"/>
            <a:ext cx="2513615" cy="13431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rtlCol="0" anchor="t"/>
          <a:lstStyle/>
          <a:p>
            <a:pPr algn="ctr">
              <a:buClrTx/>
              <a:defRPr/>
            </a:pPr>
            <a:r>
              <a:rPr lang="en-US" sz="1400" b="1" kern="1200" dirty="0">
                <a:solidFill>
                  <a:schemeClr val="accent5">
                    <a:lumMod val="75000"/>
                  </a:schemeClr>
                </a:solidFill>
              </a:rPr>
              <a:t>NLP TO SQL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00E4D0-9706-CB2E-DFD1-D1E776A6316E}"/>
              </a:ext>
            </a:extLst>
          </p:cNvPr>
          <p:cNvSpPr/>
          <p:nvPr/>
        </p:nvSpPr>
        <p:spPr>
          <a:xfrm>
            <a:off x="6997611" y="4131163"/>
            <a:ext cx="2308314" cy="8885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" rtlCol="0" anchor="t"/>
          <a:lstStyle/>
          <a:p>
            <a:pPr algn="ctr">
              <a:buClrTx/>
              <a:defRPr/>
            </a:pPr>
            <a:r>
              <a:rPr lang="en-US" sz="1100" b="1" kern="1200">
                <a:solidFill>
                  <a:srgbClr val="FFFFFF"/>
                </a:solidFill>
              </a:rPr>
              <a:t>TRAINER MODULE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46A26B-3748-6995-FFC4-B439E8503120}"/>
              </a:ext>
            </a:extLst>
          </p:cNvPr>
          <p:cNvSpPr txBox="1"/>
          <p:nvPr/>
        </p:nvSpPr>
        <p:spPr>
          <a:xfrm>
            <a:off x="7108172" y="4725690"/>
            <a:ext cx="1012307" cy="231553"/>
          </a:xfrm>
          <a:prstGeom prst="roundRect">
            <a:avLst/>
          </a:prstGeom>
          <a:solidFill>
            <a:schemeClr val="bg1"/>
          </a:solidFill>
        </p:spPr>
        <p:txBody>
          <a:bodyPr wrap="square" tIns="27432" bIns="27432" rtlCol="0" anchor="ctr">
            <a:spAutoFit/>
          </a:bodyPr>
          <a:lstStyle/>
          <a:p>
            <a:pPr algn="ctr">
              <a:buClrTx/>
              <a:defRPr/>
            </a:pPr>
            <a:r>
              <a:rPr 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D07E4D-BB8C-E080-B695-07DA9E1BCB18}"/>
              </a:ext>
            </a:extLst>
          </p:cNvPr>
          <p:cNvSpPr txBox="1"/>
          <p:nvPr/>
        </p:nvSpPr>
        <p:spPr>
          <a:xfrm>
            <a:off x="7108172" y="4440118"/>
            <a:ext cx="1012307" cy="231553"/>
          </a:xfrm>
          <a:prstGeom prst="roundRect">
            <a:avLst/>
          </a:prstGeom>
          <a:solidFill>
            <a:schemeClr val="bg1"/>
          </a:solidFill>
        </p:spPr>
        <p:txBody>
          <a:bodyPr wrap="square" tIns="27432" bIns="27432" rtlCol="0" anchor="ctr">
            <a:spAutoFit/>
          </a:bodyPr>
          <a:lstStyle/>
          <a:p>
            <a:pPr algn="ctr">
              <a:buClrTx/>
              <a:defRPr/>
            </a:pPr>
            <a:r>
              <a:rPr 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Temperature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6D105B-B8B0-37BB-FAAE-04BAAB11B5C6}"/>
              </a:ext>
            </a:extLst>
          </p:cNvPr>
          <p:cNvSpPr txBox="1"/>
          <p:nvPr/>
        </p:nvSpPr>
        <p:spPr>
          <a:xfrm>
            <a:off x="8183058" y="4725690"/>
            <a:ext cx="1012307" cy="231553"/>
          </a:xfrm>
          <a:prstGeom prst="roundRect">
            <a:avLst/>
          </a:prstGeom>
          <a:solidFill>
            <a:schemeClr val="bg1"/>
          </a:solidFill>
        </p:spPr>
        <p:txBody>
          <a:bodyPr wrap="square" tIns="27432" bIns="27432" rtlCol="0" anchor="ctr">
            <a:spAutoFit/>
          </a:bodyPr>
          <a:lstStyle/>
          <a:p>
            <a:pPr algn="ctr">
              <a:buClrTx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Frequency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676D07-A772-6F9C-F078-E9FA60EEC0A8}"/>
              </a:ext>
            </a:extLst>
          </p:cNvPr>
          <p:cNvSpPr txBox="1"/>
          <p:nvPr/>
        </p:nvSpPr>
        <p:spPr>
          <a:xfrm>
            <a:off x="8183058" y="4440118"/>
            <a:ext cx="1012307" cy="231553"/>
          </a:xfrm>
          <a:prstGeom prst="roundRect">
            <a:avLst/>
          </a:prstGeom>
          <a:solidFill>
            <a:schemeClr val="bg1"/>
          </a:solidFill>
        </p:spPr>
        <p:txBody>
          <a:bodyPr wrap="square" tIns="27432" bIns="27432" rtlCol="0" anchor="ctr">
            <a:spAutoFit/>
          </a:bodyPr>
          <a:lstStyle/>
          <a:p>
            <a:pPr algn="ctr">
              <a:buClrTx/>
              <a:defRPr/>
            </a:pP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Instructions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B0B858-0D3D-2285-F6A4-899D5728F3F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9454095" y="2002913"/>
            <a:ext cx="366554" cy="96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51">
            <a:extLst>
              <a:ext uri="{FF2B5EF4-FFF2-40B4-BE49-F238E27FC236}">
                <a16:creationId xmlns:a16="http://schemas.microsoft.com/office/drawing/2014/main" id="{339A0DE6-29F4-AC4E-3D2C-959544DDA529}"/>
              </a:ext>
            </a:extLst>
          </p:cNvPr>
          <p:cNvCxnSpPr>
            <a:cxnSpLocks/>
            <a:stCxn id="39" idx="2"/>
            <a:endCxn id="7" idx="0"/>
          </p:cNvCxnSpPr>
          <p:nvPr/>
        </p:nvCxnSpPr>
        <p:spPr>
          <a:xfrm rot="16200000" flipH="1">
            <a:off x="3758072" y="1600950"/>
            <a:ext cx="1097249" cy="3399529"/>
          </a:xfrm>
          <a:prstGeom prst="bentConnector3">
            <a:avLst>
              <a:gd name="adj1" fmla="val 23784"/>
            </a:avLst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F33168-8D02-3911-3678-8F112E6268E3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>
            <a:off x="8151768" y="2902846"/>
            <a:ext cx="1" cy="8593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1C61A47-7622-0CC0-72ED-B69A1C62C32F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 flipH="1" flipV="1">
            <a:off x="7367461" y="1521899"/>
            <a:ext cx="2121066" cy="4843067"/>
          </a:xfrm>
          <a:prstGeom prst="bentConnector3">
            <a:avLst>
              <a:gd name="adj1" fmla="val -10778"/>
            </a:avLst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F4D4EB-8BEB-FC75-6B9E-E245FD9325D7}"/>
              </a:ext>
            </a:extLst>
          </p:cNvPr>
          <p:cNvGrpSpPr/>
          <p:nvPr/>
        </p:nvGrpSpPr>
        <p:grpSpPr>
          <a:xfrm>
            <a:off x="4306095" y="1652139"/>
            <a:ext cx="2484120" cy="912500"/>
            <a:chOff x="3745639" y="1652139"/>
            <a:chExt cx="2605788" cy="91250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AA08F7B-BE5B-ABB3-17E3-9CD181A31500}"/>
                </a:ext>
              </a:extLst>
            </p:cNvPr>
            <p:cNvCxnSpPr>
              <a:cxnSpLocks/>
            </p:cNvCxnSpPr>
            <p:nvPr/>
          </p:nvCxnSpPr>
          <p:spPr>
            <a:xfrm>
              <a:off x="3745639" y="1797007"/>
              <a:ext cx="2605788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7CCA113-D396-10C0-8CD3-55488893E1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5639" y="2446835"/>
              <a:ext cx="2594306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B0B6C9-6E5F-339B-47BA-81F701310989}"/>
                </a:ext>
              </a:extLst>
            </p:cNvPr>
            <p:cNvSpPr txBox="1"/>
            <p:nvPr/>
          </p:nvSpPr>
          <p:spPr>
            <a:xfrm>
              <a:off x="4471129" y="2303029"/>
              <a:ext cx="97892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buClrTx/>
                <a:defRPr/>
              </a:pPr>
              <a:r>
                <a:rPr lang="en-US" sz="1100" i="1" kern="1200">
                  <a:latin typeface="+mn-lt"/>
                  <a:ea typeface="+mn-ea"/>
                  <a:cs typeface="+mn-cs"/>
                </a:rPr>
                <a:t>SQL Query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332DA0-1BDA-C97A-2B27-C99AC7552AD5}"/>
                </a:ext>
              </a:extLst>
            </p:cNvPr>
            <p:cNvSpPr txBox="1"/>
            <p:nvPr/>
          </p:nvSpPr>
          <p:spPr>
            <a:xfrm>
              <a:off x="4508936" y="1652139"/>
              <a:ext cx="97921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buClrTx/>
                <a:defRPr/>
              </a:pPr>
              <a:r>
                <a:rPr lang="en-US" sz="1100" i="1" kern="1200">
                  <a:latin typeface="+mn-lt"/>
                  <a:ea typeface="+mn-ea"/>
                  <a:cs typeface="+mn-cs"/>
                </a:rPr>
                <a:t>NL Query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4EF07F9-0252-C88A-15E0-25F2B19969FB}"/>
              </a:ext>
            </a:extLst>
          </p:cNvPr>
          <p:cNvSpPr txBox="1"/>
          <p:nvPr/>
        </p:nvSpPr>
        <p:spPr>
          <a:xfrm>
            <a:off x="3610253" y="2864656"/>
            <a:ext cx="119996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buClrTx/>
              <a:defRPr/>
            </a:pPr>
            <a:r>
              <a:rPr lang="en-US" sz="1100" i="1" kern="1200">
                <a:latin typeface="+mn-lt"/>
                <a:ea typeface="+mn-ea"/>
                <a:cs typeface="+mn-cs"/>
              </a:rPr>
              <a:t>Execute query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3E4C51-BD78-9234-156E-ED34D7D8DB79}"/>
              </a:ext>
            </a:extLst>
          </p:cNvPr>
          <p:cNvSpPr txBox="1"/>
          <p:nvPr/>
        </p:nvSpPr>
        <p:spPr>
          <a:xfrm>
            <a:off x="10452895" y="3108904"/>
            <a:ext cx="79326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buClrTx/>
              <a:defRPr/>
            </a:pPr>
            <a:r>
              <a:rPr lang="en-US" sz="1100" i="1" kern="1200">
                <a:latin typeface="+mn-lt"/>
                <a:ea typeface="+mn-ea"/>
                <a:cs typeface="+mn-cs"/>
              </a:rPr>
              <a:t>Fetch 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24EA59-B2FA-B754-35CF-A970736B7B69}"/>
              </a:ext>
            </a:extLst>
          </p:cNvPr>
          <p:cNvSpPr txBox="1"/>
          <p:nvPr/>
        </p:nvSpPr>
        <p:spPr>
          <a:xfrm>
            <a:off x="7442166" y="3108904"/>
            <a:ext cx="141920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buClrTx/>
              <a:defRPr/>
            </a:pPr>
            <a:r>
              <a:rPr lang="en-US" sz="1100" i="1" kern="1200">
                <a:latin typeface="+mn-lt"/>
                <a:ea typeface="+mn-ea"/>
                <a:cs typeface="+mn-cs"/>
              </a:rPr>
              <a:t>Input (examples./ sample queries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F639FD-C375-6155-1136-1021977C6315}"/>
              </a:ext>
            </a:extLst>
          </p:cNvPr>
          <p:cNvSpPr/>
          <p:nvPr/>
        </p:nvSpPr>
        <p:spPr>
          <a:xfrm>
            <a:off x="953488" y="2155193"/>
            <a:ext cx="3306887" cy="596898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Tx/>
              <a:defRPr/>
            </a:pPr>
            <a:r>
              <a:rPr lang="en-US" sz="1100" b="1" kern="1200">
                <a:solidFill>
                  <a:srgbClr val="000000"/>
                </a:solidFill>
              </a:rPr>
              <a:t>SQL: </a:t>
            </a:r>
            <a:r>
              <a:rPr lang="en-US" sz="900" kern="1200">
                <a:solidFill>
                  <a:srgbClr val="000000"/>
                </a:solidFill>
                <a:cs typeface="Courier New" panose="02070309020205020404" pitchFamily="49" charset="0"/>
              </a:rPr>
              <a:t>SELECT Region, SUM(</a:t>
            </a:r>
            <a:r>
              <a:rPr lang="en-US" sz="900" kern="1200" err="1">
                <a:solidFill>
                  <a:srgbClr val="000000"/>
                </a:solidFill>
                <a:cs typeface="Courier New" panose="02070309020205020404" pitchFamily="49" charset="0"/>
              </a:rPr>
              <a:t>Total_Revenue</a:t>
            </a:r>
            <a:r>
              <a:rPr lang="en-US" sz="900" kern="1200">
                <a:solidFill>
                  <a:srgbClr val="000000"/>
                </a:solidFill>
                <a:cs typeface="Courier New" panose="02070309020205020404" pitchFamily="49" charset="0"/>
              </a:rPr>
              <a:t>) AS Total_Revenue_2024 FROM </a:t>
            </a:r>
            <a:r>
              <a:rPr lang="en-US" sz="900" kern="1200" err="1">
                <a:solidFill>
                  <a:srgbClr val="000000"/>
                </a:solidFill>
                <a:cs typeface="Courier New" panose="02070309020205020404" pitchFamily="49" charset="0"/>
              </a:rPr>
              <a:t>midb_table</a:t>
            </a:r>
            <a:r>
              <a:rPr lang="en-US" sz="900" kern="1200">
                <a:solidFill>
                  <a:srgbClr val="000000"/>
                </a:solidFill>
                <a:cs typeface="Courier New" panose="02070309020205020404" pitchFamily="49" charset="0"/>
              </a:rPr>
              <a:t> </a:t>
            </a:r>
          </a:p>
          <a:p>
            <a:pPr>
              <a:buClrTx/>
              <a:defRPr/>
            </a:pPr>
            <a:r>
              <a:rPr lang="en-US" sz="900" kern="1200">
                <a:solidFill>
                  <a:srgbClr val="000000"/>
                </a:solidFill>
                <a:cs typeface="Courier New" panose="02070309020205020404" pitchFamily="49" charset="0"/>
              </a:rPr>
              <a:t>WHERE </a:t>
            </a:r>
            <a:r>
              <a:rPr lang="en-US" sz="900" kern="1200" err="1">
                <a:solidFill>
                  <a:srgbClr val="000000"/>
                </a:solidFill>
                <a:cs typeface="Courier New" panose="02070309020205020404" pitchFamily="49" charset="0"/>
              </a:rPr>
              <a:t>strftime</a:t>
            </a:r>
            <a:r>
              <a:rPr lang="en-US" sz="900" kern="1200">
                <a:solidFill>
                  <a:srgbClr val="000000"/>
                </a:solidFill>
                <a:cs typeface="Courier New" panose="02070309020205020404" pitchFamily="49" charset="0"/>
              </a:rPr>
              <a:t>('%Y’, </a:t>
            </a:r>
            <a:r>
              <a:rPr lang="en-US" sz="900" kern="1200" err="1">
                <a:solidFill>
                  <a:srgbClr val="000000"/>
                </a:solidFill>
                <a:cs typeface="Courier New" panose="02070309020205020404" pitchFamily="49" charset="0"/>
              </a:rPr>
              <a:t>Processing_Date_Month</a:t>
            </a:r>
            <a:r>
              <a:rPr lang="en-US" sz="900" kern="1200">
                <a:solidFill>
                  <a:srgbClr val="000000"/>
                </a:solidFill>
                <a:cs typeface="Courier New" panose="02070309020205020404" pitchFamily="49" charset="0"/>
              </a:rPr>
              <a:t>) = '2024’ GROUP BY Region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2F1699-F410-F6CB-5A24-153C5461760B}"/>
              </a:ext>
            </a:extLst>
          </p:cNvPr>
          <p:cNvSpPr/>
          <p:nvPr/>
        </p:nvSpPr>
        <p:spPr>
          <a:xfrm>
            <a:off x="953488" y="1477854"/>
            <a:ext cx="3306887" cy="605425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buClrTx/>
              <a:defRPr/>
            </a:pPr>
            <a:r>
              <a:rPr lang="en-US" sz="1100" b="1" kern="1200">
                <a:solidFill>
                  <a:srgbClr val="000000"/>
                </a:solidFill>
              </a:rPr>
              <a:t>Query</a:t>
            </a:r>
            <a:r>
              <a:rPr lang="en-US" sz="1100" kern="1200">
                <a:solidFill>
                  <a:srgbClr val="000000"/>
                </a:solidFill>
              </a:rPr>
              <a:t>: What is the Total revenue by Region in 2024?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3EF2B24-6ACB-E5A8-95C2-0D15BBA4830D}"/>
              </a:ext>
            </a:extLst>
          </p:cNvPr>
          <p:cNvSpPr/>
          <p:nvPr/>
        </p:nvSpPr>
        <p:spPr>
          <a:xfrm>
            <a:off x="953488" y="1215537"/>
            <a:ext cx="3306887" cy="32344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defRPr/>
            </a:pPr>
            <a:r>
              <a:rPr lang="en-US" sz="1400" b="1" kern="1200">
                <a:solidFill>
                  <a:srgbClr val="FFFFFF"/>
                </a:solidFill>
              </a:rPr>
              <a:t>USER INTERFACE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091DDA-67AA-8806-41F5-B73C54193811}"/>
              </a:ext>
            </a:extLst>
          </p:cNvPr>
          <p:cNvSpPr/>
          <p:nvPr/>
        </p:nvSpPr>
        <p:spPr>
          <a:xfrm>
            <a:off x="471905" y="4586340"/>
            <a:ext cx="4366264" cy="1311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b="1">
                <a:solidFill>
                  <a:schemeClr val="tx1"/>
                </a:solidFill>
              </a:rPr>
              <a:t>Insight: The total revenue for North America in 2024 is 142.60b</a:t>
            </a:r>
          </a:p>
        </p:txBody>
      </p:sp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C35DAA35-85A3-B32D-5252-A28F1707FA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0867181"/>
              </p:ext>
            </p:extLst>
          </p:nvPr>
        </p:nvGraphicFramePr>
        <p:xfrm>
          <a:off x="562135" y="4786476"/>
          <a:ext cx="4169342" cy="1117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B35CA44-7FCC-C3CE-7B9F-9A9A489082E7}"/>
              </a:ext>
            </a:extLst>
          </p:cNvPr>
          <p:cNvCxnSpPr>
            <a:cxnSpLocks/>
          </p:cNvCxnSpPr>
          <p:nvPr/>
        </p:nvCxnSpPr>
        <p:spPr>
          <a:xfrm flipH="1">
            <a:off x="1736340" y="2758440"/>
            <a:ext cx="1814" cy="46969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C98FF22-3288-C7ED-A828-541C25DD741B}"/>
              </a:ext>
            </a:extLst>
          </p:cNvPr>
          <p:cNvSpPr/>
          <p:nvPr/>
        </p:nvSpPr>
        <p:spPr>
          <a:xfrm>
            <a:off x="3849204" y="3341306"/>
            <a:ext cx="1110113" cy="224358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highlight>
                  <a:srgbClr val="FFFF00"/>
                </a:highlight>
              </a:rPr>
              <a:t>Illustrative</a:t>
            </a:r>
            <a:endParaRPr lang="en-IN" sz="120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23030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576B-41D5-A0BF-87DF-74AD87AF18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30EF23-7A43-2FBF-9E9B-C5A0D011B245}"/>
              </a:ext>
            </a:extLst>
          </p:cNvPr>
          <p:cNvSpPr/>
          <p:nvPr/>
        </p:nvSpPr>
        <p:spPr>
          <a:xfrm>
            <a:off x="441409" y="1362777"/>
            <a:ext cx="3335481" cy="4725216"/>
          </a:xfrm>
          <a:prstGeom prst="rect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>
              <a:buClrTx/>
              <a:defRPr/>
            </a:pPr>
            <a:endParaRPr lang="en-IN" sz="1800" kern="120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EC81A1-E1D5-ECAE-3D9A-F01CDC908EA7}"/>
              </a:ext>
            </a:extLst>
          </p:cNvPr>
          <p:cNvSpPr/>
          <p:nvPr/>
        </p:nvSpPr>
        <p:spPr>
          <a:xfrm>
            <a:off x="3858984" y="1362777"/>
            <a:ext cx="4420770" cy="4725216"/>
          </a:xfrm>
          <a:prstGeom prst="rect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>
              <a:buClrTx/>
              <a:defRPr/>
            </a:pPr>
            <a:endParaRPr lang="en-IN" sz="1800" kern="120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9E9723-35E4-11EC-9468-982FAD514E9D}"/>
              </a:ext>
            </a:extLst>
          </p:cNvPr>
          <p:cNvSpPr/>
          <p:nvPr/>
        </p:nvSpPr>
        <p:spPr>
          <a:xfrm>
            <a:off x="8385463" y="1362777"/>
            <a:ext cx="3335481" cy="4725216"/>
          </a:xfrm>
          <a:prstGeom prst="rect">
            <a:avLst/>
          </a:prstGeom>
          <a:solidFill>
            <a:schemeClr val="accent4">
              <a:lumMod val="20000"/>
              <a:lumOff val="80000"/>
              <a:alpha val="50196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>
              <a:buClrTx/>
              <a:defRPr/>
            </a:pPr>
            <a:endParaRPr lang="en-IN" sz="1800" kern="1200">
              <a:solidFill>
                <a:srgbClr val="FFFFFF"/>
              </a:solidFill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6DCBA741-432A-2784-04F3-F1691497AF1B}"/>
              </a:ext>
            </a:extLst>
          </p:cNvPr>
          <p:cNvSpPr/>
          <p:nvPr/>
        </p:nvSpPr>
        <p:spPr>
          <a:xfrm>
            <a:off x="10417598" y="3881374"/>
            <a:ext cx="1052765" cy="650931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>
              <a:buClrTx/>
              <a:defRPr/>
            </a:pPr>
            <a:r>
              <a:rPr lang="en-IN" sz="1100" b="1" kern="1200">
                <a:solidFill>
                  <a:schemeClr val="accent5">
                    <a:lumMod val="75000"/>
                  </a:schemeClr>
                </a:solidFill>
              </a:rPr>
              <a:t>SQLite Database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FE4411-C91F-20FF-1A0D-90D86EE24493}"/>
              </a:ext>
            </a:extLst>
          </p:cNvPr>
          <p:cNvSpPr/>
          <p:nvPr/>
        </p:nvSpPr>
        <p:spPr>
          <a:xfrm>
            <a:off x="9503180" y="5070418"/>
            <a:ext cx="2057811" cy="643880"/>
          </a:xfrm>
          <a:prstGeom prst="roundRect">
            <a:avLst>
              <a:gd name="adj" fmla="val 16187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09">
              <a:buClrTx/>
              <a:defRPr/>
            </a:pPr>
            <a:r>
              <a:rPr lang="en-US" sz="1000" b="1" kern="1200">
                <a:solidFill>
                  <a:schemeClr val="accent5">
                    <a:lumMod val="75000"/>
                  </a:schemeClr>
                </a:solidFill>
              </a:rPr>
              <a:t>Queries, Interactions, Results, Feedback, Metadata Stored</a:t>
            </a:r>
            <a:endParaRPr lang="en-IN" sz="1000" b="1" kern="12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CBA2C-18AD-833B-7987-B9715B61E4DE}"/>
              </a:ext>
            </a:extLst>
          </p:cNvPr>
          <p:cNvSpPr txBox="1"/>
          <p:nvPr/>
        </p:nvSpPr>
        <p:spPr>
          <a:xfrm>
            <a:off x="2232733" y="5663575"/>
            <a:ext cx="1582862" cy="26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>
              <a:buClrTx/>
              <a:defRPr/>
            </a:pPr>
            <a:r>
              <a:rPr lang="en-US" sz="11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Feedback</a:t>
            </a:r>
            <a:endParaRPr lang="en-IN" sz="11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F6D5A5-63C9-F74A-E257-9F44020FF512}"/>
              </a:ext>
            </a:extLst>
          </p:cNvPr>
          <p:cNvSpPr txBox="1"/>
          <p:nvPr/>
        </p:nvSpPr>
        <p:spPr>
          <a:xfrm>
            <a:off x="2681361" y="4870576"/>
            <a:ext cx="1308151" cy="26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>
              <a:buClrTx/>
              <a:defRPr/>
            </a:pPr>
            <a:r>
              <a:rPr lang="en-US" sz="11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Insights</a:t>
            </a:r>
            <a:endParaRPr lang="en-IN" sz="11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3023CCD-EF73-3202-72EE-7AC3C47BC8DD}"/>
              </a:ext>
            </a:extLst>
          </p:cNvPr>
          <p:cNvSpPr/>
          <p:nvPr/>
        </p:nvSpPr>
        <p:spPr>
          <a:xfrm>
            <a:off x="885966" y="1424159"/>
            <a:ext cx="1691175" cy="358903"/>
          </a:xfrm>
          <a:prstGeom prst="roundRect">
            <a:avLst>
              <a:gd name="adj" fmla="val 1868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40080" tIns="0" rIns="0" bIns="0" rtlCol="0" anchor="ctr"/>
          <a:lstStyle/>
          <a:p>
            <a:pPr defTabSz="914309">
              <a:buClrTx/>
              <a:defRPr/>
            </a:pPr>
            <a:r>
              <a:rPr lang="en-IN" sz="1100" b="1" kern="1200">
                <a:solidFill>
                  <a:schemeClr val="accent2">
                    <a:lumMod val="75000"/>
                  </a:schemeClr>
                </a:solidFill>
              </a:rPr>
              <a:t>Data Upload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CCFBEA-EB00-3D3B-B19C-9936CF20EFE8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1719955" y="1783062"/>
            <a:ext cx="11599" cy="303080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A8CF27-4A74-E77B-3BF7-36B7E713B35E}"/>
              </a:ext>
            </a:extLst>
          </p:cNvPr>
          <p:cNvSpPr/>
          <p:nvPr/>
        </p:nvSpPr>
        <p:spPr>
          <a:xfrm>
            <a:off x="5360131" y="1438781"/>
            <a:ext cx="2088270" cy="330355"/>
          </a:xfrm>
          <a:prstGeom prst="roundRect">
            <a:avLst>
              <a:gd name="adj" fmla="val 27972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Ins="274320" bIns="0" rtlCol="0" anchor="ctr"/>
          <a:lstStyle/>
          <a:p>
            <a:pPr algn="r" defTabSz="914309">
              <a:buClrTx/>
              <a:defRPr/>
            </a:pPr>
            <a:r>
              <a:rPr lang="en-IN" sz="1100" b="1" kern="1200">
                <a:solidFill>
                  <a:schemeClr val="accent3">
                    <a:lumMod val="75000"/>
                  </a:schemeClr>
                </a:solidFill>
              </a:rPr>
              <a:t>Data Processing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94B579-7B54-B5F9-65DA-85FFB469448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577139" y="1603611"/>
            <a:ext cx="2782992" cy="34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390D373-FFD2-4551-1EBF-C29B54400D84}"/>
              </a:ext>
            </a:extLst>
          </p:cNvPr>
          <p:cNvSpPr/>
          <p:nvPr/>
        </p:nvSpPr>
        <p:spPr>
          <a:xfrm>
            <a:off x="571953" y="4813869"/>
            <a:ext cx="2296004" cy="685056"/>
          </a:xfrm>
          <a:prstGeom prst="roundRect">
            <a:avLst>
              <a:gd name="adj" fmla="val 24075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22960" rIns="0" rtlCol="0" anchor="ctr"/>
          <a:lstStyle/>
          <a:p>
            <a:pPr defTabSz="914309">
              <a:buClrTx/>
              <a:defRPr/>
            </a:pPr>
            <a:r>
              <a:rPr lang="en-US" sz="1100" b="1" kern="1200">
                <a:solidFill>
                  <a:schemeClr val="accent2">
                    <a:lumMod val="75000"/>
                  </a:schemeClr>
                </a:solidFill>
              </a:rPr>
              <a:t>Landing Page </a:t>
            </a:r>
          </a:p>
          <a:p>
            <a:pPr defTabSz="914309">
              <a:buClrTx/>
              <a:defRPr/>
            </a:pPr>
            <a:r>
              <a:rPr lang="en-US" sz="1100" b="1" kern="1200">
                <a:solidFill>
                  <a:schemeClr val="accent2">
                    <a:lumMod val="75000"/>
                  </a:schemeClr>
                </a:solidFill>
              </a:rPr>
              <a:t>(Chat Window + </a:t>
            </a:r>
          </a:p>
          <a:p>
            <a:pPr defTabSz="914309">
              <a:buClrTx/>
              <a:defRPr/>
            </a:pPr>
            <a:r>
              <a:rPr lang="en-US" sz="1100" b="1" kern="1200">
                <a:solidFill>
                  <a:schemeClr val="accent2">
                    <a:lumMod val="75000"/>
                  </a:schemeClr>
                </a:solidFill>
              </a:rPr>
              <a:t>History Window)</a:t>
            </a:r>
            <a:endParaRPr lang="en-IN" sz="1100" b="1" kern="120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Picture 14" descr="A red and black logo&#10;&#10;Description automatically generated with medium confidence">
            <a:extLst>
              <a:ext uri="{FF2B5EF4-FFF2-40B4-BE49-F238E27FC236}">
                <a16:creationId xmlns:a16="http://schemas.microsoft.com/office/drawing/2014/main" id="{F4370E86-0450-411D-23D1-0F24E010A1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0951" y="4865159"/>
            <a:ext cx="514830" cy="582476"/>
          </a:xfrm>
          <a:prstGeom prst="rect">
            <a:avLst/>
          </a:prstGeom>
        </p:spPr>
      </p:pic>
      <p:pic>
        <p:nvPicPr>
          <p:cNvPr id="16" name="Picture 15" descr="A close-up of a file&#10;&#10;Description automatically generated">
            <a:extLst>
              <a:ext uri="{FF2B5EF4-FFF2-40B4-BE49-F238E27FC236}">
                <a16:creationId xmlns:a16="http://schemas.microsoft.com/office/drawing/2014/main" id="{F714F46E-920E-A41C-8604-A54AF1AA8C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4047" y="1442379"/>
            <a:ext cx="352641" cy="295065"/>
          </a:xfrm>
          <a:prstGeom prst="rect">
            <a:avLst/>
          </a:prstGeom>
        </p:spPr>
      </p:pic>
      <p:pic>
        <p:nvPicPr>
          <p:cNvPr id="17" name="Picture 16" descr="A blue and black gear&#10;&#10;Description automatically generated">
            <a:extLst>
              <a:ext uri="{FF2B5EF4-FFF2-40B4-BE49-F238E27FC236}">
                <a16:creationId xmlns:a16="http://schemas.microsoft.com/office/drawing/2014/main" id="{1439F89B-F596-4E89-BFC1-6573B6551A8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89097" y="1453894"/>
            <a:ext cx="344553" cy="29870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DDADD5-B783-5EF9-3538-4F12166D43B6}"/>
              </a:ext>
            </a:extLst>
          </p:cNvPr>
          <p:cNvSpPr/>
          <p:nvPr/>
        </p:nvSpPr>
        <p:spPr>
          <a:xfrm>
            <a:off x="441409" y="944383"/>
            <a:ext cx="3335481" cy="418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UI Layer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51957B-71DF-4210-A060-CF399DE98EC1}"/>
              </a:ext>
            </a:extLst>
          </p:cNvPr>
          <p:cNvSpPr/>
          <p:nvPr/>
        </p:nvSpPr>
        <p:spPr>
          <a:xfrm>
            <a:off x="3858984" y="944383"/>
            <a:ext cx="4420770" cy="41839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AI Engine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4DE85-C177-4692-994C-7BF76943527C}"/>
              </a:ext>
            </a:extLst>
          </p:cNvPr>
          <p:cNvSpPr/>
          <p:nvPr/>
        </p:nvSpPr>
        <p:spPr>
          <a:xfrm>
            <a:off x="8385463" y="944383"/>
            <a:ext cx="3335481" cy="41839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Storage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4991C3-49B3-2943-71C7-C0EA9C61E0E6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10943981" y="4532305"/>
            <a:ext cx="1" cy="531062"/>
          </a:xfrm>
          <a:prstGeom prst="straightConnector1">
            <a:avLst/>
          </a:prstGeom>
          <a:ln>
            <a:solidFill>
              <a:schemeClr val="tx2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A9CADA4-F396-CAAC-0E07-D9056495DBE9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10394746" y="3193888"/>
            <a:ext cx="386591" cy="680241"/>
          </a:xfrm>
          <a:prstGeom prst="bentConnector2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32259C5-2C90-6377-8041-16E35A49B8A4}"/>
              </a:ext>
            </a:extLst>
          </p:cNvPr>
          <p:cNvSpPr/>
          <p:nvPr/>
        </p:nvSpPr>
        <p:spPr>
          <a:xfrm>
            <a:off x="5276771" y="1909248"/>
            <a:ext cx="1281845" cy="355188"/>
          </a:xfrm>
          <a:prstGeom prst="roundRect">
            <a:avLst>
              <a:gd name="adj" fmla="val 25239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Ins="18288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09">
              <a:buClrTx/>
            </a:pPr>
            <a:r>
              <a:rPr lang="en-US" sz="1100" b="1">
                <a:solidFill>
                  <a:schemeClr val="accent3">
                    <a:lumMod val="75000"/>
                  </a:schemeClr>
                </a:solidFill>
              </a:rPr>
              <a:t>Planner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B277C2A-27CB-A7C3-E507-8485815E3B56}"/>
              </a:ext>
            </a:extLst>
          </p:cNvPr>
          <p:cNvSpPr/>
          <p:nvPr/>
        </p:nvSpPr>
        <p:spPr>
          <a:xfrm>
            <a:off x="5276772" y="2682674"/>
            <a:ext cx="1033276" cy="709549"/>
          </a:xfrm>
          <a:prstGeom prst="roundRect">
            <a:avLst>
              <a:gd name="adj" fmla="val 16029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none" lIns="194860" tIns="194860" rIns="194860" bIns="19486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6667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b="1" kern="1200">
              <a:solidFill>
                <a:srgbClr val="1E798D"/>
              </a:solidFill>
            </a:endParaRPr>
          </a:p>
          <a:p>
            <a:pPr marL="0" lvl="0" indent="0" algn="ctr" defTabSz="6667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1" kern="1200">
                <a:solidFill>
                  <a:srgbClr val="1E798D"/>
                </a:solidFill>
              </a:rPr>
              <a:t>SQL query </a:t>
            </a:r>
            <a:br>
              <a:rPr lang="en-US" sz="1000" b="1" kern="1200">
                <a:solidFill>
                  <a:srgbClr val="1E798D"/>
                </a:solidFill>
              </a:rPr>
            </a:br>
            <a:r>
              <a:rPr lang="en-US" sz="1000" b="1" kern="1200">
                <a:solidFill>
                  <a:srgbClr val="1E798D"/>
                </a:solidFill>
              </a:rPr>
              <a:t>generator</a:t>
            </a:r>
          </a:p>
        </p:txBody>
      </p:sp>
      <p:sp>
        <p:nvSpPr>
          <p:cNvPr id="25" name="Freeform: Shape 48">
            <a:extLst>
              <a:ext uri="{FF2B5EF4-FFF2-40B4-BE49-F238E27FC236}">
                <a16:creationId xmlns:a16="http://schemas.microsoft.com/office/drawing/2014/main" id="{0B64F677-D337-664C-2EB3-AC293C3AF23D}"/>
              </a:ext>
            </a:extLst>
          </p:cNvPr>
          <p:cNvSpPr/>
          <p:nvPr/>
        </p:nvSpPr>
        <p:spPr>
          <a:xfrm>
            <a:off x="6558624" y="2755292"/>
            <a:ext cx="431924" cy="162750"/>
          </a:xfrm>
          <a:custGeom>
            <a:avLst/>
            <a:gdLst>
              <a:gd name="connsiteX0" fmla="*/ 0 w 748090"/>
              <a:gd name="connsiteY0" fmla="*/ 81034 h 405170"/>
              <a:gd name="connsiteX1" fmla="*/ 545505 w 748090"/>
              <a:gd name="connsiteY1" fmla="*/ 81034 h 405170"/>
              <a:gd name="connsiteX2" fmla="*/ 545505 w 748090"/>
              <a:gd name="connsiteY2" fmla="*/ 0 h 405170"/>
              <a:gd name="connsiteX3" fmla="*/ 748090 w 748090"/>
              <a:gd name="connsiteY3" fmla="*/ 202585 h 405170"/>
              <a:gd name="connsiteX4" fmla="*/ 545505 w 748090"/>
              <a:gd name="connsiteY4" fmla="*/ 405170 h 405170"/>
              <a:gd name="connsiteX5" fmla="*/ 545505 w 748090"/>
              <a:gd name="connsiteY5" fmla="*/ 324136 h 405170"/>
              <a:gd name="connsiteX6" fmla="*/ 0 w 748090"/>
              <a:gd name="connsiteY6" fmla="*/ 324136 h 405170"/>
              <a:gd name="connsiteX7" fmla="*/ 0 w 748090"/>
              <a:gd name="connsiteY7" fmla="*/ 81034 h 405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090" h="405170">
                <a:moveTo>
                  <a:pt x="0" y="81034"/>
                </a:moveTo>
                <a:lnTo>
                  <a:pt x="545505" y="81034"/>
                </a:lnTo>
                <a:lnTo>
                  <a:pt x="545505" y="0"/>
                </a:lnTo>
                <a:lnTo>
                  <a:pt x="748090" y="202585"/>
                </a:lnTo>
                <a:lnTo>
                  <a:pt x="545505" y="405170"/>
                </a:lnTo>
                <a:lnTo>
                  <a:pt x="545505" y="324136"/>
                </a:lnTo>
                <a:lnTo>
                  <a:pt x="0" y="324136"/>
                </a:lnTo>
                <a:lnTo>
                  <a:pt x="0" y="81034"/>
                </a:lnTo>
                <a:close/>
              </a:path>
            </a:pathLst>
          </a:custGeom>
          <a:solidFill>
            <a:schemeClr val="tx2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1034" rIns="121551" bIns="81034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50" kern="1200"/>
          </a:p>
        </p:txBody>
      </p:sp>
      <p:sp>
        <p:nvSpPr>
          <p:cNvPr id="26" name="Freeform: Shape 52">
            <a:extLst>
              <a:ext uri="{FF2B5EF4-FFF2-40B4-BE49-F238E27FC236}">
                <a16:creationId xmlns:a16="http://schemas.microsoft.com/office/drawing/2014/main" id="{549B7430-A7FA-D808-6B2A-D45616452A4E}"/>
              </a:ext>
            </a:extLst>
          </p:cNvPr>
          <p:cNvSpPr/>
          <p:nvPr/>
        </p:nvSpPr>
        <p:spPr>
          <a:xfrm flipH="1">
            <a:off x="6535381" y="3165656"/>
            <a:ext cx="431924" cy="162750"/>
          </a:xfrm>
          <a:custGeom>
            <a:avLst/>
            <a:gdLst>
              <a:gd name="connsiteX0" fmla="*/ 0 w 748090"/>
              <a:gd name="connsiteY0" fmla="*/ 81034 h 405170"/>
              <a:gd name="connsiteX1" fmla="*/ 545505 w 748090"/>
              <a:gd name="connsiteY1" fmla="*/ 81034 h 405170"/>
              <a:gd name="connsiteX2" fmla="*/ 545505 w 748090"/>
              <a:gd name="connsiteY2" fmla="*/ 0 h 405170"/>
              <a:gd name="connsiteX3" fmla="*/ 748090 w 748090"/>
              <a:gd name="connsiteY3" fmla="*/ 202585 h 405170"/>
              <a:gd name="connsiteX4" fmla="*/ 545505 w 748090"/>
              <a:gd name="connsiteY4" fmla="*/ 405170 h 405170"/>
              <a:gd name="connsiteX5" fmla="*/ 545505 w 748090"/>
              <a:gd name="connsiteY5" fmla="*/ 324136 h 405170"/>
              <a:gd name="connsiteX6" fmla="*/ 0 w 748090"/>
              <a:gd name="connsiteY6" fmla="*/ 324136 h 405170"/>
              <a:gd name="connsiteX7" fmla="*/ 0 w 748090"/>
              <a:gd name="connsiteY7" fmla="*/ 81034 h 405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090" h="405170">
                <a:moveTo>
                  <a:pt x="0" y="81034"/>
                </a:moveTo>
                <a:lnTo>
                  <a:pt x="545505" y="81034"/>
                </a:lnTo>
                <a:lnTo>
                  <a:pt x="545505" y="0"/>
                </a:lnTo>
                <a:lnTo>
                  <a:pt x="748090" y="202585"/>
                </a:lnTo>
                <a:lnTo>
                  <a:pt x="545505" y="405170"/>
                </a:lnTo>
                <a:lnTo>
                  <a:pt x="545505" y="324136"/>
                </a:lnTo>
                <a:lnTo>
                  <a:pt x="0" y="324136"/>
                </a:lnTo>
                <a:lnTo>
                  <a:pt x="0" y="81034"/>
                </a:lnTo>
                <a:close/>
              </a:path>
            </a:pathLst>
          </a:custGeom>
          <a:solidFill>
            <a:schemeClr val="tx2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1034" rIns="121551" bIns="81034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50" kern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F6E714-0A06-A75E-D686-AADCC85A3C80}"/>
              </a:ext>
            </a:extLst>
          </p:cNvPr>
          <p:cNvSpPr txBox="1"/>
          <p:nvPr/>
        </p:nvSpPr>
        <p:spPr>
          <a:xfrm>
            <a:off x="6134623" y="2929060"/>
            <a:ext cx="1134901" cy="2152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/>
              <a:t>3 </a:t>
            </a:r>
            <a:r>
              <a:rPr lang="en-US" sz="800" b="1" err="1"/>
              <a:t>iter</a:t>
            </a:r>
            <a:r>
              <a:rPr lang="en-US" sz="800" b="1"/>
              <a:t> - max</a:t>
            </a:r>
          </a:p>
        </p:txBody>
      </p:sp>
      <p:sp>
        <p:nvSpPr>
          <p:cNvPr id="28" name="TextBox 64">
            <a:extLst>
              <a:ext uri="{FF2B5EF4-FFF2-40B4-BE49-F238E27FC236}">
                <a16:creationId xmlns:a16="http://schemas.microsoft.com/office/drawing/2014/main" id="{22C0CBCC-29F4-7829-8D10-7AE3488D8E27}"/>
              </a:ext>
            </a:extLst>
          </p:cNvPr>
          <p:cNvSpPr txBox="1"/>
          <p:nvPr/>
        </p:nvSpPr>
        <p:spPr>
          <a:xfrm>
            <a:off x="4995130" y="2252146"/>
            <a:ext cx="903099" cy="2459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i="1"/>
              <a:t>Agent 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75BC6C-509E-98F5-B884-64927C6361C2}"/>
              </a:ext>
            </a:extLst>
          </p:cNvPr>
          <p:cNvCxnSpPr>
            <a:cxnSpLocks/>
          </p:cNvCxnSpPr>
          <p:nvPr/>
        </p:nvCxnSpPr>
        <p:spPr>
          <a:xfrm>
            <a:off x="5833650" y="2271185"/>
            <a:ext cx="0" cy="419723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0505091-F4FE-DF92-E1C7-315EF927D865}"/>
              </a:ext>
            </a:extLst>
          </p:cNvPr>
          <p:cNvSpPr/>
          <p:nvPr/>
        </p:nvSpPr>
        <p:spPr>
          <a:xfrm>
            <a:off x="4619079" y="3983760"/>
            <a:ext cx="241364" cy="211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sp>
        <p:nvSpPr>
          <p:cNvPr id="31" name="Freeform: Shape 87">
            <a:extLst>
              <a:ext uri="{FF2B5EF4-FFF2-40B4-BE49-F238E27FC236}">
                <a16:creationId xmlns:a16="http://schemas.microsoft.com/office/drawing/2014/main" id="{B91E21A0-5276-2FA4-8A1D-13C0D2847D13}"/>
              </a:ext>
            </a:extLst>
          </p:cNvPr>
          <p:cNvSpPr/>
          <p:nvPr/>
        </p:nvSpPr>
        <p:spPr>
          <a:xfrm rot="10800000" flipH="1">
            <a:off x="6534194" y="5063367"/>
            <a:ext cx="431924" cy="162750"/>
          </a:xfrm>
          <a:custGeom>
            <a:avLst/>
            <a:gdLst>
              <a:gd name="connsiteX0" fmla="*/ 0 w 748090"/>
              <a:gd name="connsiteY0" fmla="*/ 81034 h 405170"/>
              <a:gd name="connsiteX1" fmla="*/ 545505 w 748090"/>
              <a:gd name="connsiteY1" fmla="*/ 81034 h 405170"/>
              <a:gd name="connsiteX2" fmla="*/ 545505 w 748090"/>
              <a:gd name="connsiteY2" fmla="*/ 0 h 405170"/>
              <a:gd name="connsiteX3" fmla="*/ 748090 w 748090"/>
              <a:gd name="connsiteY3" fmla="*/ 202585 h 405170"/>
              <a:gd name="connsiteX4" fmla="*/ 545505 w 748090"/>
              <a:gd name="connsiteY4" fmla="*/ 405170 h 405170"/>
              <a:gd name="connsiteX5" fmla="*/ 545505 w 748090"/>
              <a:gd name="connsiteY5" fmla="*/ 324136 h 405170"/>
              <a:gd name="connsiteX6" fmla="*/ 0 w 748090"/>
              <a:gd name="connsiteY6" fmla="*/ 324136 h 405170"/>
              <a:gd name="connsiteX7" fmla="*/ 0 w 748090"/>
              <a:gd name="connsiteY7" fmla="*/ 81034 h 405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090" h="405170">
                <a:moveTo>
                  <a:pt x="0" y="81034"/>
                </a:moveTo>
                <a:lnTo>
                  <a:pt x="545505" y="81034"/>
                </a:lnTo>
                <a:lnTo>
                  <a:pt x="545505" y="0"/>
                </a:lnTo>
                <a:lnTo>
                  <a:pt x="748090" y="202585"/>
                </a:lnTo>
                <a:lnTo>
                  <a:pt x="545505" y="405170"/>
                </a:lnTo>
                <a:lnTo>
                  <a:pt x="545505" y="324136"/>
                </a:lnTo>
                <a:lnTo>
                  <a:pt x="0" y="324136"/>
                </a:lnTo>
                <a:lnTo>
                  <a:pt x="0" y="81034"/>
                </a:lnTo>
                <a:close/>
              </a:path>
            </a:pathLst>
          </a:custGeom>
          <a:solidFill>
            <a:schemeClr val="tx2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1034" rIns="121551" bIns="81034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50" kern="120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15483-FC20-837C-30EA-064FC1B7E2F7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>
            <a:off x="5795498" y="4561614"/>
            <a:ext cx="0" cy="227762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9499A5F-4B19-E215-DB42-A57DC1E2954F}"/>
              </a:ext>
            </a:extLst>
          </p:cNvPr>
          <p:cNvSpPr/>
          <p:nvPr/>
        </p:nvSpPr>
        <p:spPr>
          <a:xfrm>
            <a:off x="6560508" y="3929858"/>
            <a:ext cx="109388" cy="9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69A198F-785D-35A5-C32A-57B5C7693D2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2122689" y="2086842"/>
            <a:ext cx="3154081" cy="2727734"/>
          </a:xfrm>
          <a:prstGeom prst="bentConnector3">
            <a:avLst>
              <a:gd name="adj1" fmla="val 275"/>
            </a:avLst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55F575D-17A0-C1E8-4441-E488CEB3B8A4}"/>
              </a:ext>
            </a:extLst>
          </p:cNvPr>
          <p:cNvCxnSpPr>
            <a:cxnSpLocks/>
            <a:stCxn id="50" idx="1"/>
            <a:endCxn id="14" idx="3"/>
          </p:cNvCxnSpPr>
          <p:nvPr/>
        </p:nvCxnSpPr>
        <p:spPr>
          <a:xfrm flipH="1">
            <a:off x="2867957" y="5144152"/>
            <a:ext cx="2410904" cy="1224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6CEB0845-E246-F9D7-57C5-D44DFBD5425B}"/>
              </a:ext>
            </a:extLst>
          </p:cNvPr>
          <p:cNvCxnSpPr>
            <a:cxnSpLocks/>
            <a:stCxn id="14" idx="2"/>
            <a:endCxn id="7" idx="2"/>
          </p:cNvCxnSpPr>
          <p:nvPr/>
        </p:nvCxnSpPr>
        <p:spPr>
          <a:xfrm rot="16200000" flipH="1">
            <a:off x="6018334" y="1200545"/>
            <a:ext cx="215373" cy="8812131"/>
          </a:xfrm>
          <a:prstGeom prst="bentConnector3">
            <a:avLst>
              <a:gd name="adj1" fmla="val 206141"/>
            </a:avLst>
          </a:prstGeom>
          <a:ln w="19050">
            <a:solidFill>
              <a:schemeClr val="tx2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58945B-3605-F6D6-A67F-8F78445D6EE8}"/>
              </a:ext>
            </a:extLst>
          </p:cNvPr>
          <p:cNvCxnSpPr>
            <a:cxnSpLocks/>
            <a:stCxn id="48" idx="3"/>
            <a:endCxn id="6" idx="2"/>
          </p:cNvCxnSpPr>
          <p:nvPr/>
        </p:nvCxnSpPr>
        <p:spPr>
          <a:xfrm>
            <a:off x="6312137" y="4206839"/>
            <a:ext cx="4105463" cy="0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C6BFB697-BE75-23F2-9EC7-9000DC1362F1}"/>
              </a:ext>
            </a:extLst>
          </p:cNvPr>
          <p:cNvCxnSpPr>
            <a:cxnSpLocks/>
            <a:stCxn id="23" idx="3"/>
            <a:endCxn id="59" idx="0"/>
          </p:cNvCxnSpPr>
          <p:nvPr/>
        </p:nvCxnSpPr>
        <p:spPr>
          <a:xfrm>
            <a:off x="6558618" y="2086842"/>
            <a:ext cx="3091018" cy="781580"/>
          </a:xfrm>
          <a:prstGeom prst="bentConnector2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FF73BA2-F13C-EEB0-B77E-7CF1F96FB693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6012528" y="2691881"/>
            <a:ext cx="3637106" cy="827473"/>
          </a:xfrm>
          <a:prstGeom prst="bentConnector4">
            <a:avLst>
              <a:gd name="adj1" fmla="val -120"/>
              <a:gd name="adj2" fmla="val -37062"/>
            </a:avLst>
          </a:prstGeom>
          <a:ln>
            <a:solidFill>
              <a:schemeClr val="tx2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B91C81C-8485-4521-4385-83C6913C80AA}"/>
              </a:ext>
            </a:extLst>
          </p:cNvPr>
          <p:cNvCxnSpPr>
            <a:cxnSpLocks/>
            <a:stCxn id="6" idx="1"/>
            <a:endCxn id="12" idx="3"/>
          </p:cNvCxnSpPr>
          <p:nvPr/>
        </p:nvCxnSpPr>
        <p:spPr>
          <a:xfrm rot="16200000" flipV="1">
            <a:off x="8057484" y="994877"/>
            <a:ext cx="2277415" cy="3495582"/>
          </a:xfrm>
          <a:prstGeom prst="bentConnector2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B20B398-C12B-F30A-6035-75AB7D671900}"/>
              </a:ext>
            </a:extLst>
          </p:cNvPr>
          <p:cNvSpPr txBox="1"/>
          <p:nvPr/>
        </p:nvSpPr>
        <p:spPr>
          <a:xfrm>
            <a:off x="4954070" y="6152175"/>
            <a:ext cx="2230600" cy="261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>
                <a:solidFill>
                  <a:schemeClr val="tx1"/>
                </a:solidFill>
                <a:latin typeface="+mn-lt"/>
              </a:rPr>
              <a:t>Multi – Agent Workflow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96E34A2-CDF0-F4DB-8645-5D6AC8452C44}"/>
              </a:ext>
            </a:extLst>
          </p:cNvPr>
          <p:cNvSpPr/>
          <p:nvPr/>
        </p:nvSpPr>
        <p:spPr>
          <a:xfrm>
            <a:off x="4016148" y="2813878"/>
            <a:ext cx="903640" cy="474645"/>
          </a:xfrm>
          <a:prstGeom prst="roundRect">
            <a:avLst>
              <a:gd name="adj" fmla="val 15107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none" lIns="194860" tIns="194860" rIns="194860" bIns="19486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900" b="1">
                <a:solidFill>
                  <a:srgbClr val="1E798D"/>
                </a:solidFill>
              </a:rPr>
              <a:t>Query </a:t>
            </a:r>
            <a:br>
              <a:rPr lang="en-US" sz="900" b="1">
                <a:solidFill>
                  <a:srgbClr val="1E798D"/>
                </a:solidFill>
              </a:rPr>
            </a:br>
            <a:r>
              <a:rPr lang="en-US" sz="900" b="1">
                <a:solidFill>
                  <a:srgbClr val="1E798D"/>
                </a:solidFill>
              </a:rPr>
              <a:t>Validator </a:t>
            </a:r>
            <a:br>
              <a:rPr lang="en-US" sz="900" b="1">
                <a:solidFill>
                  <a:srgbClr val="1E798D"/>
                </a:solidFill>
              </a:rPr>
            </a:br>
            <a:r>
              <a:rPr lang="en-US" sz="900" b="1">
                <a:solidFill>
                  <a:srgbClr val="1E798D"/>
                </a:solidFill>
              </a:rPr>
              <a:t>Tools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BB18E6-D0BD-64F4-F2D3-8C8CC70C2328}"/>
              </a:ext>
            </a:extLst>
          </p:cNvPr>
          <p:cNvCxnSpPr>
            <a:cxnSpLocks/>
          </p:cNvCxnSpPr>
          <p:nvPr/>
        </p:nvCxnSpPr>
        <p:spPr>
          <a:xfrm flipH="1">
            <a:off x="4936098" y="3044685"/>
            <a:ext cx="346071" cy="0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blue diagram with arrows&#10;&#10;Description automatically generated with medium confidence">
            <a:extLst>
              <a:ext uri="{FF2B5EF4-FFF2-40B4-BE49-F238E27FC236}">
                <a16:creationId xmlns:a16="http://schemas.microsoft.com/office/drawing/2014/main" id="{A8F5E5D8-72C1-78B3-D7CE-C20D6A6473C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96834" y="1975546"/>
            <a:ext cx="256861" cy="226468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696101C-C634-E50A-233D-D70CE9AC59C9}"/>
              </a:ext>
            </a:extLst>
          </p:cNvPr>
          <p:cNvSpPr/>
          <p:nvPr/>
        </p:nvSpPr>
        <p:spPr>
          <a:xfrm>
            <a:off x="7090647" y="2682675"/>
            <a:ext cx="1033276" cy="709550"/>
          </a:xfrm>
          <a:prstGeom prst="roundRect">
            <a:avLst>
              <a:gd name="adj" fmla="val 14241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none" lIns="194860" tIns="194860" rIns="194860" bIns="19486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6667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br>
              <a:rPr lang="en-US" sz="1000" b="1">
                <a:solidFill>
                  <a:srgbClr val="1E798D"/>
                </a:solidFill>
              </a:rPr>
            </a:br>
            <a:endParaRPr lang="en-US" sz="1000" b="1" kern="1200">
              <a:solidFill>
                <a:srgbClr val="1E798D"/>
              </a:solidFill>
            </a:endParaRPr>
          </a:p>
          <a:p>
            <a:pPr marL="0" lvl="0" indent="0" algn="ctr" defTabSz="6667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1" kern="1200">
                <a:solidFill>
                  <a:srgbClr val="1E798D"/>
                </a:solidFill>
              </a:rPr>
              <a:t>SQL query </a:t>
            </a:r>
            <a:br>
              <a:rPr lang="en-US" sz="1000" b="1" kern="1200">
                <a:solidFill>
                  <a:srgbClr val="1E798D"/>
                </a:solidFill>
              </a:rPr>
            </a:br>
            <a:r>
              <a:rPr lang="en-US" sz="1000" b="1" kern="1200">
                <a:solidFill>
                  <a:srgbClr val="1E798D"/>
                </a:solidFill>
              </a:rPr>
              <a:t>critic</a:t>
            </a:r>
          </a:p>
        </p:txBody>
      </p:sp>
      <p:sp>
        <p:nvSpPr>
          <p:cNvPr id="46" name="TextBox 64">
            <a:extLst>
              <a:ext uri="{FF2B5EF4-FFF2-40B4-BE49-F238E27FC236}">
                <a16:creationId xmlns:a16="http://schemas.microsoft.com/office/drawing/2014/main" id="{C5F573BC-1592-1E83-C221-45439E13758D}"/>
              </a:ext>
            </a:extLst>
          </p:cNvPr>
          <p:cNvSpPr txBox="1"/>
          <p:nvPr/>
        </p:nvSpPr>
        <p:spPr>
          <a:xfrm>
            <a:off x="5292693" y="3373959"/>
            <a:ext cx="903099" cy="2459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i="1"/>
              <a:t>Agent 2</a:t>
            </a:r>
          </a:p>
        </p:txBody>
      </p:sp>
      <p:sp>
        <p:nvSpPr>
          <p:cNvPr id="47" name="TextBox 64">
            <a:extLst>
              <a:ext uri="{FF2B5EF4-FFF2-40B4-BE49-F238E27FC236}">
                <a16:creationId xmlns:a16="http://schemas.microsoft.com/office/drawing/2014/main" id="{804BE779-AB03-C28C-2A7B-4B3AD28843C8}"/>
              </a:ext>
            </a:extLst>
          </p:cNvPr>
          <p:cNvSpPr txBox="1"/>
          <p:nvPr/>
        </p:nvSpPr>
        <p:spPr>
          <a:xfrm>
            <a:off x="6739936" y="3364405"/>
            <a:ext cx="903099" cy="2459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i="1"/>
              <a:t>Agent 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0C3A8ED-6272-8823-2BB9-CB367980D1D0}"/>
              </a:ext>
            </a:extLst>
          </p:cNvPr>
          <p:cNvSpPr/>
          <p:nvPr/>
        </p:nvSpPr>
        <p:spPr>
          <a:xfrm>
            <a:off x="5278861" y="3852066"/>
            <a:ext cx="1033276" cy="709550"/>
          </a:xfrm>
          <a:prstGeom prst="roundRect">
            <a:avLst>
              <a:gd name="adj" fmla="val 12454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none" lIns="194860" tIns="194860" rIns="194860" bIns="19486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6667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b="1">
              <a:solidFill>
                <a:srgbClr val="1E798D"/>
              </a:solidFill>
            </a:endParaRPr>
          </a:p>
          <a:p>
            <a:pPr marL="0" lvl="0" indent="0" algn="ctr" defTabSz="6667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1" kern="1200">
                <a:solidFill>
                  <a:srgbClr val="1E798D"/>
                </a:solidFill>
              </a:rPr>
              <a:t>SQL query</a:t>
            </a:r>
            <a:br>
              <a:rPr lang="en-US" sz="1000" b="1" kern="1200">
                <a:solidFill>
                  <a:srgbClr val="1E798D"/>
                </a:solidFill>
              </a:rPr>
            </a:br>
            <a:r>
              <a:rPr lang="en-US" sz="1000" b="1" kern="1200">
                <a:solidFill>
                  <a:srgbClr val="1E798D"/>
                </a:solidFill>
              </a:rPr>
              <a:t> executor</a:t>
            </a:r>
          </a:p>
        </p:txBody>
      </p:sp>
      <p:sp>
        <p:nvSpPr>
          <p:cNvPr id="49" name="TextBox 64">
            <a:extLst>
              <a:ext uri="{FF2B5EF4-FFF2-40B4-BE49-F238E27FC236}">
                <a16:creationId xmlns:a16="http://schemas.microsoft.com/office/drawing/2014/main" id="{47579E3A-62F4-EE04-C224-967401C3CC3C}"/>
              </a:ext>
            </a:extLst>
          </p:cNvPr>
          <p:cNvSpPr txBox="1"/>
          <p:nvPr/>
        </p:nvSpPr>
        <p:spPr>
          <a:xfrm>
            <a:off x="4358616" y="4114851"/>
            <a:ext cx="903099" cy="2459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i="1"/>
              <a:t>Agent 4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FA21E0D-26A7-92FB-41B7-46A8AFEB9CC9}"/>
              </a:ext>
            </a:extLst>
          </p:cNvPr>
          <p:cNvSpPr/>
          <p:nvPr/>
        </p:nvSpPr>
        <p:spPr>
          <a:xfrm>
            <a:off x="5278861" y="4789377"/>
            <a:ext cx="1033276" cy="709550"/>
          </a:xfrm>
          <a:prstGeom prst="roundRect">
            <a:avLst>
              <a:gd name="adj" fmla="val 17817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none" lIns="194860" tIns="194860" rIns="194860" bIns="19486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6667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b="1">
              <a:solidFill>
                <a:srgbClr val="1E798D"/>
              </a:solidFill>
            </a:endParaRPr>
          </a:p>
          <a:p>
            <a:pPr marL="0" lvl="0" indent="0" algn="ctr" defTabSz="6667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1" kern="1200">
                <a:solidFill>
                  <a:srgbClr val="1E798D"/>
                </a:solidFill>
              </a:rPr>
              <a:t>Insights</a:t>
            </a:r>
            <a:br>
              <a:rPr lang="en-US" sz="1000" b="1" kern="1200">
                <a:solidFill>
                  <a:srgbClr val="1E798D"/>
                </a:solidFill>
              </a:rPr>
            </a:br>
            <a:r>
              <a:rPr lang="en-US" sz="1000" b="1">
                <a:solidFill>
                  <a:srgbClr val="1E798D"/>
                </a:solidFill>
              </a:rPr>
              <a:t>generator</a:t>
            </a:r>
            <a:endParaRPr lang="en-US" sz="1000" b="1" kern="1200">
              <a:solidFill>
                <a:srgbClr val="1E798D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E9F7E42-F3CC-ECEE-D874-937CAAFCD7CB}"/>
              </a:ext>
            </a:extLst>
          </p:cNvPr>
          <p:cNvSpPr/>
          <p:nvPr/>
        </p:nvSpPr>
        <p:spPr>
          <a:xfrm>
            <a:off x="7088199" y="4789377"/>
            <a:ext cx="1033276" cy="709550"/>
          </a:xfrm>
          <a:prstGeom prst="roundRect">
            <a:avLst>
              <a:gd name="adj" fmla="val 14241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none" lIns="194860" tIns="194860" rIns="194860" bIns="194860" numCol="1" spcCol="127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defTabSz="6667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b="1">
              <a:solidFill>
                <a:srgbClr val="1E798D"/>
              </a:solidFill>
            </a:endParaRPr>
          </a:p>
          <a:p>
            <a:pPr marL="0" lvl="0" indent="0" algn="ctr" defTabSz="6667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1">
                <a:solidFill>
                  <a:srgbClr val="1E798D"/>
                </a:solidFill>
              </a:rPr>
              <a:t>Terminator</a:t>
            </a:r>
            <a:endParaRPr lang="en-US" sz="1000" b="1" kern="1200">
              <a:solidFill>
                <a:srgbClr val="1E798D"/>
              </a:solidFill>
            </a:endParaRPr>
          </a:p>
        </p:txBody>
      </p:sp>
      <p:sp>
        <p:nvSpPr>
          <p:cNvPr id="52" name="TextBox 64">
            <a:extLst>
              <a:ext uri="{FF2B5EF4-FFF2-40B4-BE49-F238E27FC236}">
                <a16:creationId xmlns:a16="http://schemas.microsoft.com/office/drawing/2014/main" id="{69E1FB4F-54B3-F5A0-BC4A-10BEDB851D6B}"/>
              </a:ext>
            </a:extLst>
          </p:cNvPr>
          <p:cNvSpPr txBox="1"/>
          <p:nvPr/>
        </p:nvSpPr>
        <p:spPr>
          <a:xfrm>
            <a:off x="5292902" y="5524345"/>
            <a:ext cx="903099" cy="2459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i="1"/>
              <a:t>Agent 5</a:t>
            </a:r>
          </a:p>
        </p:txBody>
      </p:sp>
      <p:sp>
        <p:nvSpPr>
          <p:cNvPr id="53" name="TextBox 64">
            <a:extLst>
              <a:ext uri="{FF2B5EF4-FFF2-40B4-BE49-F238E27FC236}">
                <a16:creationId xmlns:a16="http://schemas.microsoft.com/office/drawing/2014/main" id="{8040355C-E731-4F53-51B9-F2FAFF65B532}"/>
              </a:ext>
            </a:extLst>
          </p:cNvPr>
          <p:cNvSpPr txBox="1"/>
          <p:nvPr/>
        </p:nvSpPr>
        <p:spPr>
          <a:xfrm>
            <a:off x="7138420" y="5524345"/>
            <a:ext cx="903099" cy="2459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i="1"/>
              <a:t>Agent 6</a:t>
            </a:r>
          </a:p>
        </p:txBody>
      </p:sp>
      <p:pic>
        <p:nvPicPr>
          <p:cNvPr id="54" name="Picture 53" descr="A blue and black logo&#10;&#10;Description automatically generated">
            <a:extLst>
              <a:ext uri="{FF2B5EF4-FFF2-40B4-BE49-F238E27FC236}">
                <a16:creationId xmlns:a16="http://schemas.microsoft.com/office/drawing/2014/main" id="{375E2714-2250-7BA8-D3D3-F918B4424FC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33574" y="2708203"/>
            <a:ext cx="319675" cy="281850"/>
          </a:xfrm>
          <a:prstGeom prst="rect">
            <a:avLst/>
          </a:prstGeom>
        </p:spPr>
      </p:pic>
      <p:pic>
        <p:nvPicPr>
          <p:cNvPr id="55" name="Picture 54" descr="A blue and black icon&#10;&#10;Description automatically generated">
            <a:extLst>
              <a:ext uri="{FF2B5EF4-FFF2-40B4-BE49-F238E27FC236}">
                <a16:creationId xmlns:a16="http://schemas.microsoft.com/office/drawing/2014/main" id="{17DDAC9C-E2F3-A05E-4F84-A952724C604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0092" y="2751614"/>
            <a:ext cx="319756" cy="281922"/>
          </a:xfrm>
          <a:prstGeom prst="rect">
            <a:avLst/>
          </a:prstGeom>
        </p:spPr>
      </p:pic>
      <p:pic>
        <p:nvPicPr>
          <p:cNvPr id="56" name="Picture 55" descr="A blue light bulb with rays&#10;&#10;Description automatically generated">
            <a:extLst>
              <a:ext uri="{FF2B5EF4-FFF2-40B4-BE49-F238E27FC236}">
                <a16:creationId xmlns:a16="http://schemas.microsoft.com/office/drawing/2014/main" id="{CDE29839-E56E-F4E3-BBDA-010D8EA12FF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70221" y="4845949"/>
            <a:ext cx="246379" cy="217227"/>
          </a:xfrm>
          <a:prstGeom prst="rect">
            <a:avLst/>
          </a:prstGeom>
        </p:spPr>
      </p:pic>
      <p:pic>
        <p:nvPicPr>
          <p:cNvPr id="57" name="Picture 56" descr="A blue symbol with arrows&#10;&#10;Description automatically generated">
            <a:extLst>
              <a:ext uri="{FF2B5EF4-FFF2-40B4-BE49-F238E27FC236}">
                <a16:creationId xmlns:a16="http://schemas.microsoft.com/office/drawing/2014/main" id="{516F9F94-0809-DA55-4723-5259D1B5EAF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4271" y="3883804"/>
            <a:ext cx="313950" cy="276803"/>
          </a:xfrm>
          <a:prstGeom prst="rect">
            <a:avLst/>
          </a:prstGeom>
        </p:spPr>
      </p:pic>
      <p:pic>
        <p:nvPicPr>
          <p:cNvPr id="58" name="Picture 57" descr="A blue x in a circle&#10;&#10;Description automatically generated">
            <a:extLst>
              <a:ext uri="{FF2B5EF4-FFF2-40B4-BE49-F238E27FC236}">
                <a16:creationId xmlns:a16="http://schemas.microsoft.com/office/drawing/2014/main" id="{DCE986EB-89CD-7386-94DA-2C5FC51E4A7F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65108" y="4871358"/>
            <a:ext cx="294586" cy="259730"/>
          </a:xfrm>
          <a:prstGeom prst="rect">
            <a:avLst/>
          </a:prstGeom>
        </p:spPr>
      </p:pic>
      <p:sp>
        <p:nvSpPr>
          <p:cNvPr id="59" name="Rectangle: Folded Corner 58">
            <a:extLst>
              <a:ext uri="{FF2B5EF4-FFF2-40B4-BE49-F238E27FC236}">
                <a16:creationId xmlns:a16="http://schemas.microsoft.com/office/drawing/2014/main" id="{03233804-D5C8-5DE8-7CF2-FFE9C5BED424}"/>
              </a:ext>
            </a:extLst>
          </p:cNvPr>
          <p:cNvSpPr/>
          <p:nvPr/>
        </p:nvSpPr>
        <p:spPr>
          <a:xfrm>
            <a:off x="8904521" y="2868421"/>
            <a:ext cx="1490225" cy="650932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 defTabSz="914309">
              <a:buClrTx/>
              <a:defRPr/>
            </a:pPr>
            <a:r>
              <a:rPr lang="en-US" sz="1000" b="1" kern="1200">
                <a:solidFill>
                  <a:schemeClr val="accent5">
                    <a:lumMod val="75000"/>
                  </a:schemeClr>
                </a:solidFill>
              </a:rPr>
              <a:t>Descriptions taken from Data Dictionary</a:t>
            </a:r>
            <a:endParaRPr lang="en-IN" sz="1000" b="1" kern="120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89ED03F-F9F2-1FAB-3B82-8B4B34588000}"/>
              </a:ext>
            </a:extLst>
          </p:cNvPr>
          <p:cNvCxnSpPr>
            <a:cxnSpLocks/>
          </p:cNvCxnSpPr>
          <p:nvPr/>
        </p:nvCxnSpPr>
        <p:spPr>
          <a:xfrm>
            <a:off x="7607286" y="2382379"/>
            <a:ext cx="0" cy="300297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BEA8FA2-53BD-5B81-F98F-F29BB25D17BB}"/>
              </a:ext>
            </a:extLst>
          </p:cNvPr>
          <p:cNvCxnSpPr>
            <a:cxnSpLocks/>
            <a:stCxn id="48" idx="0"/>
            <a:endCxn id="45" idx="2"/>
          </p:cNvCxnSpPr>
          <p:nvPr/>
        </p:nvCxnSpPr>
        <p:spPr>
          <a:xfrm rot="5400000" flipH="1" flipV="1">
            <a:off x="6471474" y="2716252"/>
            <a:ext cx="459842" cy="1811786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26">
            <a:extLst>
              <a:ext uri="{FF2B5EF4-FFF2-40B4-BE49-F238E27FC236}">
                <a16:creationId xmlns:a16="http://schemas.microsoft.com/office/drawing/2014/main" id="{F2B5EB8F-6506-7201-D740-36CD5C1AEAC4}"/>
              </a:ext>
            </a:extLst>
          </p:cNvPr>
          <p:cNvSpPr txBox="1"/>
          <p:nvPr/>
        </p:nvSpPr>
        <p:spPr>
          <a:xfrm>
            <a:off x="5943203" y="3615635"/>
            <a:ext cx="1468696" cy="2152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/>
              <a:t>If approved by critic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2D23B0F-14BD-01E5-4A81-DEF3F07859CC}"/>
              </a:ext>
            </a:extLst>
          </p:cNvPr>
          <p:cNvGrpSpPr/>
          <p:nvPr/>
        </p:nvGrpSpPr>
        <p:grpSpPr>
          <a:xfrm>
            <a:off x="144651" y="6484589"/>
            <a:ext cx="296758" cy="296758"/>
            <a:chOff x="11741565" y="112818"/>
            <a:chExt cx="296758" cy="296758"/>
          </a:xfrm>
        </p:grpSpPr>
        <p:sp>
          <p:nvSpPr>
            <p:cNvPr id="65" name="Oval 64">
              <a:hlinkClick r:id="rId11" action="ppaction://hlinksldjump"/>
              <a:extLst>
                <a:ext uri="{FF2B5EF4-FFF2-40B4-BE49-F238E27FC236}">
                  <a16:creationId xmlns:a16="http://schemas.microsoft.com/office/drawing/2014/main" id="{D23ACFE5-05E9-5C92-3129-8D572A55B7B9}"/>
                </a:ext>
              </a:extLst>
            </p:cNvPr>
            <p:cNvSpPr/>
            <p:nvPr/>
          </p:nvSpPr>
          <p:spPr>
            <a:xfrm>
              <a:off x="11741565" y="112818"/>
              <a:ext cx="296758" cy="2967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>
                <a:buClr>
                  <a:srgbClr val="000000"/>
                </a:buClr>
              </a:pPr>
              <a:endParaRPr lang="en-US" sz="1867" kern="0">
                <a:solidFill>
                  <a:schemeClr val="tx1"/>
                </a:solidFill>
                <a:latin typeface="Arial" panose="020B0604020202020204" pitchFamily="34" charset="0"/>
                <a:sym typeface="Arial"/>
              </a:endParaRPr>
            </a:p>
          </p:txBody>
        </p:sp>
        <p:pic>
          <p:nvPicPr>
            <p:cNvPr id="66" name="Graphic 119" descr="Home">
              <a:hlinkClick r:id="rId11" action="ppaction://hlinksldjump"/>
              <a:extLst>
                <a:ext uri="{FF2B5EF4-FFF2-40B4-BE49-F238E27FC236}">
                  <a16:creationId xmlns:a16="http://schemas.microsoft.com/office/drawing/2014/main" id="{A1EAA81F-0901-412C-7BEE-8BCD18139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771752" y="143005"/>
              <a:ext cx="236385" cy="236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58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36EC-6628-8768-7DDE-495B2F9781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Quin Tech Architecture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A2C8FB-8328-9E80-D611-84C5A416C69B}"/>
              </a:ext>
            </a:extLst>
          </p:cNvPr>
          <p:cNvGrpSpPr/>
          <p:nvPr/>
        </p:nvGrpSpPr>
        <p:grpSpPr>
          <a:xfrm>
            <a:off x="144651" y="6484589"/>
            <a:ext cx="296758" cy="296758"/>
            <a:chOff x="11741565" y="112818"/>
            <a:chExt cx="296758" cy="296758"/>
          </a:xfrm>
        </p:grpSpPr>
        <p:sp>
          <p:nvSpPr>
            <p:cNvPr id="4" name="Oval 3">
              <a:hlinkClick r:id="rId3" action="ppaction://hlinksldjump"/>
              <a:extLst>
                <a:ext uri="{FF2B5EF4-FFF2-40B4-BE49-F238E27FC236}">
                  <a16:creationId xmlns:a16="http://schemas.microsoft.com/office/drawing/2014/main" id="{4ADE807D-08E3-D6F1-BA7C-29570C79A0F3}"/>
                </a:ext>
              </a:extLst>
            </p:cNvPr>
            <p:cNvSpPr/>
            <p:nvPr/>
          </p:nvSpPr>
          <p:spPr>
            <a:xfrm>
              <a:off x="11741565" y="112818"/>
              <a:ext cx="296758" cy="2967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>
                <a:buClr>
                  <a:srgbClr val="000000"/>
                </a:buClr>
              </a:pPr>
              <a:endParaRPr lang="en-US" sz="1867" kern="0">
                <a:solidFill>
                  <a:schemeClr val="tx1"/>
                </a:solidFill>
                <a:latin typeface="Arial" panose="020B0604020202020204" pitchFamily="34" charset="0"/>
                <a:sym typeface="Arial"/>
              </a:endParaRPr>
            </a:p>
          </p:txBody>
        </p:sp>
        <p:pic>
          <p:nvPicPr>
            <p:cNvPr id="5" name="Graphic 119" descr="Home">
              <a:hlinkClick r:id="rId3" action="ppaction://hlinksldjump"/>
              <a:extLst>
                <a:ext uri="{FF2B5EF4-FFF2-40B4-BE49-F238E27FC236}">
                  <a16:creationId xmlns:a16="http://schemas.microsoft.com/office/drawing/2014/main" id="{4FD08AF4-6A5E-A60D-4C7B-A39EB60B3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71752" y="143005"/>
              <a:ext cx="236385" cy="236385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1509D26-35CA-EEC5-A9AD-B13E2620F5E6}"/>
              </a:ext>
            </a:extLst>
          </p:cNvPr>
          <p:cNvGrpSpPr/>
          <p:nvPr/>
        </p:nvGrpSpPr>
        <p:grpSpPr>
          <a:xfrm>
            <a:off x="166635" y="1738108"/>
            <a:ext cx="11594567" cy="3535807"/>
            <a:chOff x="166635" y="1607480"/>
            <a:chExt cx="11594567" cy="353580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6F56626-B5EE-078A-A1CB-B0D2F96F1218}"/>
                </a:ext>
              </a:extLst>
            </p:cNvPr>
            <p:cNvSpPr/>
            <p:nvPr/>
          </p:nvSpPr>
          <p:spPr>
            <a:xfrm>
              <a:off x="415654" y="1680042"/>
              <a:ext cx="2041796" cy="9239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/>
                <a:t>Required Architecture</a:t>
              </a:r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348521FF-B18D-56EB-C739-2409F8976F1E}"/>
                </a:ext>
              </a:extLst>
            </p:cNvPr>
            <p:cNvSpPr/>
            <p:nvPr/>
          </p:nvSpPr>
          <p:spPr>
            <a:xfrm rot="5400000">
              <a:off x="2580494" y="1954530"/>
              <a:ext cx="468630" cy="37498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A07710-672F-339C-78B5-FEECE1675E73}"/>
                </a:ext>
              </a:extLst>
            </p:cNvPr>
            <p:cNvSpPr/>
            <p:nvPr/>
          </p:nvSpPr>
          <p:spPr>
            <a:xfrm>
              <a:off x="415654" y="2942848"/>
              <a:ext cx="2041796" cy="9239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>
                  <a:solidFill>
                    <a:schemeClr val="accent1"/>
                  </a:solidFill>
                </a:rPr>
                <a:t>Current Demo</a:t>
              </a:r>
              <a:br>
                <a:rPr lang="en-IN" sz="1400" b="1">
                  <a:solidFill>
                    <a:schemeClr val="accent1"/>
                  </a:solidFill>
                </a:rPr>
              </a:br>
              <a:r>
                <a:rPr lang="en-IN" sz="1400" b="1">
                  <a:solidFill>
                    <a:schemeClr val="accent1"/>
                  </a:solidFill>
                </a:rPr>
                <a:t>Tech Stack</a:t>
              </a: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3B68338-10B4-F229-FE0E-E48A6B2397CE}"/>
                </a:ext>
              </a:extLst>
            </p:cNvPr>
            <p:cNvSpPr/>
            <p:nvPr/>
          </p:nvSpPr>
          <p:spPr>
            <a:xfrm rot="5400000">
              <a:off x="2583732" y="3217336"/>
              <a:ext cx="468630" cy="374980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CAEA1CA-B842-B7DA-A567-F49766A56124}"/>
                </a:ext>
              </a:extLst>
            </p:cNvPr>
            <p:cNvSpPr/>
            <p:nvPr/>
          </p:nvSpPr>
          <p:spPr>
            <a:xfrm>
              <a:off x="415654" y="4219331"/>
              <a:ext cx="2041796" cy="9239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>
                  <a:solidFill>
                    <a:schemeClr val="accent1"/>
                  </a:solidFill>
                </a:rPr>
                <a:t>Proposed</a:t>
              </a:r>
              <a:br>
                <a:rPr lang="en-IN" sz="1400" b="1">
                  <a:solidFill>
                    <a:schemeClr val="accent1"/>
                  </a:solidFill>
                </a:rPr>
              </a:br>
              <a:r>
                <a:rPr lang="en-IN" sz="1400" b="1">
                  <a:solidFill>
                    <a:schemeClr val="accent1"/>
                  </a:solidFill>
                </a:rPr>
                <a:t>Tech Stack</a:t>
              </a: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86590A40-37FC-6FEE-13F6-DBC6965C6CDC}"/>
                </a:ext>
              </a:extLst>
            </p:cNvPr>
            <p:cNvSpPr/>
            <p:nvPr/>
          </p:nvSpPr>
          <p:spPr>
            <a:xfrm rot="5400000">
              <a:off x="2583732" y="4493819"/>
              <a:ext cx="468630" cy="374980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D6E795-FB34-68B6-863F-E290B99BD0E1}"/>
                </a:ext>
              </a:extLst>
            </p:cNvPr>
            <p:cNvSpPr/>
            <p:nvPr/>
          </p:nvSpPr>
          <p:spPr>
            <a:xfrm>
              <a:off x="6675730" y="1680042"/>
              <a:ext cx="1581912" cy="9239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dirty="0">
                  <a:solidFill>
                    <a:schemeClr val="accent1"/>
                  </a:solidFill>
                </a:rPr>
                <a:t>Data Query Layer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619914A-8082-CED7-ABA1-2333EEC278DD}"/>
                </a:ext>
              </a:extLst>
            </p:cNvPr>
            <p:cNvSpPr/>
            <p:nvPr/>
          </p:nvSpPr>
          <p:spPr>
            <a:xfrm>
              <a:off x="6675730" y="2942848"/>
              <a:ext cx="1581912" cy="923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5477CF-8552-3E47-88AA-8FDA383F00AE}"/>
                </a:ext>
              </a:extLst>
            </p:cNvPr>
            <p:cNvSpPr/>
            <p:nvPr/>
          </p:nvSpPr>
          <p:spPr>
            <a:xfrm>
              <a:off x="6675730" y="4219331"/>
              <a:ext cx="1581912" cy="923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B384E1-2475-32EB-F1D1-49F024C2249C}"/>
                </a:ext>
              </a:extLst>
            </p:cNvPr>
            <p:cNvSpPr/>
            <p:nvPr/>
          </p:nvSpPr>
          <p:spPr>
            <a:xfrm>
              <a:off x="10179290" y="1680042"/>
              <a:ext cx="1581912" cy="9239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>
                  <a:solidFill>
                    <a:schemeClr val="accent1"/>
                  </a:solidFill>
                </a:rPr>
                <a:t>Hosting / Deployment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F2E64C8-CD25-A509-6159-B0DDFB241A95}"/>
                </a:ext>
              </a:extLst>
            </p:cNvPr>
            <p:cNvSpPr/>
            <p:nvPr/>
          </p:nvSpPr>
          <p:spPr>
            <a:xfrm>
              <a:off x="10179290" y="2942848"/>
              <a:ext cx="1581912" cy="923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/>
            </a:p>
          </p:txBody>
        </p:sp>
        <p:pic>
          <p:nvPicPr>
            <p:cNvPr id="33" name="Picture 32" descr="A red paper boat on a black background&#10;&#10;Description automatically generated">
              <a:extLst>
                <a:ext uri="{FF2B5EF4-FFF2-40B4-BE49-F238E27FC236}">
                  <a16:creationId xmlns:a16="http://schemas.microsoft.com/office/drawing/2014/main" id="{F1105212-D406-5F45-0FED-CA4918F66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76715" y="3111295"/>
              <a:ext cx="587062" cy="587062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0FFBB4B-8477-2758-9091-2CEE2D089C60}"/>
                </a:ext>
              </a:extLst>
            </p:cNvPr>
            <p:cNvSpPr/>
            <p:nvPr/>
          </p:nvSpPr>
          <p:spPr>
            <a:xfrm>
              <a:off x="10179290" y="4219331"/>
              <a:ext cx="1581912" cy="923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4D4AFA-5EC7-AA9E-F90B-66692E7EEDBB}"/>
                </a:ext>
              </a:extLst>
            </p:cNvPr>
            <p:cNvSpPr/>
            <p:nvPr/>
          </p:nvSpPr>
          <p:spPr>
            <a:xfrm>
              <a:off x="8427511" y="1680042"/>
              <a:ext cx="1581912" cy="9239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>
                  <a:solidFill>
                    <a:schemeClr val="accent1"/>
                  </a:solidFill>
                </a:rPr>
                <a:t>Chatbot UI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37A410D-19FA-3806-FB44-DDE06AE29963}"/>
                </a:ext>
              </a:extLst>
            </p:cNvPr>
            <p:cNvSpPr/>
            <p:nvPr/>
          </p:nvSpPr>
          <p:spPr>
            <a:xfrm>
              <a:off x="8427511" y="2942848"/>
              <a:ext cx="1581912" cy="923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/>
            </a:p>
          </p:txBody>
        </p:sp>
        <p:pic>
          <p:nvPicPr>
            <p:cNvPr id="35" name="Graphic 16">
              <a:extLst>
                <a:ext uri="{FF2B5EF4-FFF2-40B4-BE49-F238E27FC236}">
                  <a16:creationId xmlns:a16="http://schemas.microsoft.com/office/drawing/2014/main" id="{E11F6B71-3D96-EAD1-A922-9B11A4EE6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51357" y="3191652"/>
              <a:ext cx="1534221" cy="426349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B27AF5-F38B-76D7-C4E9-3221F5D0C1A1}"/>
                </a:ext>
              </a:extLst>
            </p:cNvPr>
            <p:cNvSpPr/>
            <p:nvPr/>
          </p:nvSpPr>
          <p:spPr>
            <a:xfrm>
              <a:off x="8427511" y="4219331"/>
              <a:ext cx="1581912" cy="923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F37A7B-299B-2D51-AACA-BE117D5C8F52}"/>
                </a:ext>
              </a:extLst>
            </p:cNvPr>
            <p:cNvSpPr/>
            <p:nvPr/>
          </p:nvSpPr>
          <p:spPr>
            <a:xfrm>
              <a:off x="3172168" y="1680042"/>
              <a:ext cx="1581912" cy="9239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>
                  <a:solidFill>
                    <a:schemeClr val="accent1"/>
                  </a:solidFill>
                </a:rPr>
                <a:t>Data Storage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1E97B7-906C-FABB-2818-34A266279FCF}"/>
                </a:ext>
              </a:extLst>
            </p:cNvPr>
            <p:cNvSpPr/>
            <p:nvPr/>
          </p:nvSpPr>
          <p:spPr>
            <a:xfrm>
              <a:off x="3172168" y="2942848"/>
              <a:ext cx="1581912" cy="923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/>
            </a:p>
          </p:txBody>
        </p:sp>
        <p:pic>
          <p:nvPicPr>
            <p:cNvPr id="31" name="Picture 30" descr="A blue text with a leaf&#10;&#10;Description automatically generated">
              <a:extLst>
                <a:ext uri="{FF2B5EF4-FFF2-40B4-BE49-F238E27FC236}">
                  <a16:creationId xmlns:a16="http://schemas.microsoft.com/office/drawing/2014/main" id="{F1DA8F1C-4676-8AFD-910E-07809D5CD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93288" y="3161695"/>
              <a:ext cx="939672" cy="48626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E6F909-EA41-5E27-581F-A2E9000E2529}"/>
                </a:ext>
              </a:extLst>
            </p:cNvPr>
            <p:cNvSpPr/>
            <p:nvPr/>
          </p:nvSpPr>
          <p:spPr>
            <a:xfrm>
              <a:off x="3172168" y="4219331"/>
              <a:ext cx="1581912" cy="923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/>
            </a:p>
          </p:txBody>
        </p:sp>
        <p:pic>
          <p:nvPicPr>
            <p:cNvPr id="24" name="Picture 8" descr="Toric + Amazon Redshift | Data Integration">
              <a:extLst>
                <a:ext uri="{FF2B5EF4-FFF2-40B4-BE49-F238E27FC236}">
                  <a16:creationId xmlns:a16="http://schemas.microsoft.com/office/drawing/2014/main" id="{29435EB5-2095-D37B-A120-9BAE1995B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3651" y="4311332"/>
              <a:ext cx="1478946" cy="739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961039-1F4E-9CBC-A0F5-0C50BAE524A0}"/>
                </a:ext>
              </a:extLst>
            </p:cNvPr>
            <p:cNvSpPr/>
            <p:nvPr/>
          </p:nvSpPr>
          <p:spPr>
            <a:xfrm>
              <a:off x="4923949" y="1680042"/>
              <a:ext cx="1581912" cy="9239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>
                  <a:solidFill>
                    <a:schemeClr val="accent1"/>
                  </a:solidFill>
                </a:rPr>
                <a:t>LLM API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93ED261-8182-ED2E-6D61-049DEB087EB2}"/>
                </a:ext>
              </a:extLst>
            </p:cNvPr>
            <p:cNvSpPr/>
            <p:nvPr/>
          </p:nvSpPr>
          <p:spPr>
            <a:xfrm>
              <a:off x="4923949" y="2942848"/>
              <a:ext cx="1581912" cy="923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/>
            </a:p>
          </p:txBody>
        </p:sp>
        <p:pic>
          <p:nvPicPr>
            <p:cNvPr id="32" name="Picture 31" descr="Azure OpenAI and Neural Networks: Empowering AI-driven Solutions on Azure | LinkedIn">
              <a:extLst>
                <a:ext uri="{FF2B5EF4-FFF2-40B4-BE49-F238E27FC236}">
                  <a16:creationId xmlns:a16="http://schemas.microsoft.com/office/drawing/2014/main" id="{2CC5839D-79BA-36A6-ACA5-EAE57BAD9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26556" y="3076635"/>
              <a:ext cx="976698" cy="656383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1A1E6C2-4D2D-BB07-492B-1B3522C07760}"/>
                </a:ext>
              </a:extLst>
            </p:cNvPr>
            <p:cNvSpPr/>
            <p:nvPr/>
          </p:nvSpPr>
          <p:spPr>
            <a:xfrm>
              <a:off x="4923949" y="4219331"/>
              <a:ext cx="1581912" cy="923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E100834-C75A-AFA7-BC5C-48396EB6E775}"/>
                </a:ext>
              </a:extLst>
            </p:cNvPr>
            <p:cNvGrpSpPr/>
            <p:nvPr/>
          </p:nvGrpSpPr>
          <p:grpSpPr>
            <a:xfrm>
              <a:off x="5133837" y="4361255"/>
              <a:ext cx="1162137" cy="640108"/>
              <a:chOff x="5171456" y="4290667"/>
              <a:chExt cx="1162137" cy="640108"/>
            </a:xfrm>
          </p:grpSpPr>
          <p:pic>
            <p:nvPicPr>
              <p:cNvPr id="34" name="Picture 33" descr="A blue and purple brain with connected lines&#10;&#10;Description automatically generated">
                <a:extLst>
                  <a:ext uri="{FF2B5EF4-FFF2-40B4-BE49-F238E27FC236}">
                    <a16:creationId xmlns:a16="http://schemas.microsoft.com/office/drawing/2014/main" id="{236DCDD6-5669-3A6C-CBBE-1FE8E6321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79026" y="4290667"/>
                <a:ext cx="546997" cy="512955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CADC0ECB-83D0-5656-3A08-3BD4BB5BD5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71456" y="4800447"/>
                <a:ext cx="1162137" cy="130328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6B6589-019C-895E-1A91-B0368D2E7A38}"/>
                </a:ext>
              </a:extLst>
            </p:cNvPr>
            <p:cNvSpPr txBox="1"/>
            <p:nvPr/>
          </p:nvSpPr>
          <p:spPr>
            <a:xfrm rot="20062972">
              <a:off x="166635" y="1607480"/>
              <a:ext cx="1098378" cy="307777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Illustration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9BC4B9E-EBEE-4536-0E8D-89D8DAAA5807}"/>
              </a:ext>
            </a:extLst>
          </p:cNvPr>
          <p:cNvSpPr txBox="1"/>
          <p:nvPr/>
        </p:nvSpPr>
        <p:spPr>
          <a:xfrm>
            <a:off x="6808469" y="3375676"/>
            <a:ext cx="1279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Python SDK</a:t>
            </a:r>
          </a:p>
        </p:txBody>
      </p:sp>
      <p:pic>
        <p:nvPicPr>
          <p:cNvPr id="44" name="Picture 43" descr="A logo of a company&#10;&#10;Description automatically generated">
            <a:extLst>
              <a:ext uri="{FF2B5EF4-FFF2-40B4-BE49-F238E27FC236}">
                <a16:creationId xmlns:a16="http://schemas.microsoft.com/office/drawing/2014/main" id="{560826F4-9F5C-A95D-1A76-DA3169E7BC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81287" y="4451835"/>
            <a:ext cx="680156" cy="680156"/>
          </a:xfrm>
          <a:prstGeom prst="rect">
            <a:avLst/>
          </a:prstGeom>
        </p:spPr>
      </p:pic>
      <p:pic>
        <p:nvPicPr>
          <p:cNvPr id="45" name="Picture 44" descr="A logo of a company&#10;&#10;Description automatically generated">
            <a:extLst>
              <a:ext uri="{FF2B5EF4-FFF2-40B4-BE49-F238E27FC236}">
                <a16:creationId xmlns:a16="http://schemas.microsoft.com/office/drawing/2014/main" id="{700D4BB5-27E7-F9C0-4EEF-6305E61F0E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30168" y="4471859"/>
            <a:ext cx="680156" cy="6801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AD5EED-EA80-F403-92C3-A96A9AEF322A}"/>
              </a:ext>
            </a:extLst>
          </p:cNvPr>
          <p:cNvSpPr txBox="1"/>
          <p:nvPr/>
        </p:nvSpPr>
        <p:spPr>
          <a:xfrm>
            <a:off x="6877395" y="4638024"/>
            <a:ext cx="1279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Python SDK</a:t>
            </a:r>
          </a:p>
        </p:txBody>
      </p:sp>
    </p:spTree>
    <p:extLst>
      <p:ext uri="{BB962C8B-B14F-4D97-AF65-F5344CB8AC3E}">
        <p14:creationId xmlns:p14="http://schemas.microsoft.com/office/powerpoint/2010/main" val="32990324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96F44-6E83-20B5-2755-0600E4CE4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EC68-C88F-4DEC-0F05-9B9195CF9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Additional Capabilities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2B6DFE-FA73-1AA2-CDB3-547E65EE78DF}"/>
              </a:ext>
            </a:extLst>
          </p:cNvPr>
          <p:cNvGrpSpPr/>
          <p:nvPr/>
        </p:nvGrpSpPr>
        <p:grpSpPr>
          <a:xfrm>
            <a:off x="144651" y="6484589"/>
            <a:ext cx="296758" cy="296758"/>
            <a:chOff x="11741565" y="112818"/>
            <a:chExt cx="296758" cy="296758"/>
          </a:xfrm>
        </p:grpSpPr>
        <p:sp>
          <p:nvSpPr>
            <p:cNvPr id="4" name="Oval 3">
              <a:hlinkClick r:id="rId2" action="ppaction://hlinksldjump"/>
              <a:extLst>
                <a:ext uri="{FF2B5EF4-FFF2-40B4-BE49-F238E27FC236}">
                  <a16:creationId xmlns:a16="http://schemas.microsoft.com/office/drawing/2014/main" id="{89630A5D-6CC3-C966-484A-7A8861342FFC}"/>
                </a:ext>
              </a:extLst>
            </p:cNvPr>
            <p:cNvSpPr/>
            <p:nvPr/>
          </p:nvSpPr>
          <p:spPr>
            <a:xfrm>
              <a:off x="11741565" y="112818"/>
              <a:ext cx="296758" cy="2967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>
                <a:buClr>
                  <a:srgbClr val="000000"/>
                </a:buClr>
              </a:pPr>
              <a:endParaRPr lang="en-US" sz="1867" kern="0">
                <a:solidFill>
                  <a:schemeClr val="tx1"/>
                </a:solidFill>
                <a:latin typeface="Arial" panose="020B0604020202020204" pitchFamily="34" charset="0"/>
                <a:sym typeface="Arial"/>
              </a:endParaRPr>
            </a:p>
          </p:txBody>
        </p:sp>
        <p:pic>
          <p:nvPicPr>
            <p:cNvPr id="5" name="Graphic 119" descr="Home">
              <a:hlinkClick r:id="rId2" action="ppaction://hlinksldjump"/>
              <a:extLst>
                <a:ext uri="{FF2B5EF4-FFF2-40B4-BE49-F238E27FC236}">
                  <a16:creationId xmlns:a16="http://schemas.microsoft.com/office/drawing/2014/main" id="{F31C8958-0289-1AFE-C120-608F74959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71752" y="143005"/>
              <a:ext cx="236385" cy="236385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8C1FF96-2109-2411-34F0-50D51E138D6B}"/>
              </a:ext>
            </a:extLst>
          </p:cNvPr>
          <p:cNvGrpSpPr/>
          <p:nvPr/>
        </p:nvGrpSpPr>
        <p:grpSpPr>
          <a:xfrm>
            <a:off x="156339" y="955958"/>
            <a:ext cx="11622141" cy="5320049"/>
            <a:chOff x="156339" y="997523"/>
            <a:chExt cx="11622141" cy="5320049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8015097-9A6A-A55F-A93B-316BC5F83817}"/>
                </a:ext>
              </a:extLst>
            </p:cNvPr>
            <p:cNvGrpSpPr/>
            <p:nvPr/>
          </p:nvGrpSpPr>
          <p:grpSpPr>
            <a:xfrm>
              <a:off x="7204165" y="1429366"/>
              <a:ext cx="0" cy="4887140"/>
              <a:chOff x="7235063" y="1429366"/>
              <a:chExt cx="0" cy="4887140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A40B5F4-923E-01A8-784D-286058CAE8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5063" y="1429366"/>
                <a:ext cx="0" cy="6471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BC7B848-B29B-300B-9B5B-04D19AB1F4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5063" y="2136038"/>
                <a:ext cx="0" cy="6471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F57F53E-A24B-0069-71AD-AABEAF0C9E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5063" y="2842709"/>
                <a:ext cx="0" cy="6471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E59A6559-4A34-FFAD-7AE7-950A29F1C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5063" y="3549380"/>
                <a:ext cx="0" cy="6471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E9F3363-F6A7-CDD2-9FBB-3ACC36B11F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5063" y="4256051"/>
                <a:ext cx="0" cy="6471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F5E347B-2369-9BFE-FCC9-DFCF96D2EC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5063" y="4962722"/>
                <a:ext cx="0" cy="6471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439E8B4F-A9E7-3087-3EA4-D03A3EF80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5063" y="5669394"/>
                <a:ext cx="0" cy="6471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AE40FD0-87E4-D1F0-98DF-200A63759B30}"/>
                </a:ext>
              </a:extLst>
            </p:cNvPr>
            <p:cNvGrpSpPr/>
            <p:nvPr/>
          </p:nvGrpSpPr>
          <p:grpSpPr>
            <a:xfrm>
              <a:off x="2629850" y="997523"/>
              <a:ext cx="4480560" cy="5320049"/>
              <a:chOff x="2434463" y="997523"/>
              <a:chExt cx="4737741" cy="5320049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F9AE3FE-10BA-3BE1-CA71-8EBADAE995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1143" y="2106259"/>
                <a:ext cx="4484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093E35E-1216-0415-23E9-45B22A52CA95}"/>
                  </a:ext>
                </a:extLst>
              </p:cNvPr>
              <p:cNvSpPr txBox="1"/>
              <p:nvPr/>
            </p:nvSpPr>
            <p:spPr>
              <a:xfrm>
                <a:off x="2434463" y="1428302"/>
                <a:ext cx="4737741" cy="649243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noAutofit/>
              </a:bodyPr>
              <a:lstStyle/>
              <a:p>
                <a:pPr lvl="0">
                  <a:buSzPts val="1000"/>
                  <a:tabLst>
                    <a:tab pos="457200" algn="l"/>
                  </a:tabLst>
                </a:pPr>
                <a:r>
                  <a:rPr lang="en-US" sz="1200">
                    <a:solidFill>
                      <a:srgbClr val="242424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Custom Function and GPT based workflow for generating SQL queries and insights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1C00B91-4536-9D0D-B859-F3F815357238}"/>
                  </a:ext>
                </a:extLst>
              </p:cNvPr>
              <p:cNvSpPr txBox="1"/>
              <p:nvPr/>
            </p:nvSpPr>
            <p:spPr>
              <a:xfrm>
                <a:off x="2434463" y="997523"/>
                <a:ext cx="4737741" cy="292500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noAutofit/>
              </a:bodyPr>
              <a:lstStyle/>
              <a:p>
                <a:pPr lvl="0" algn="ctr">
                  <a:buSzPts val="1000"/>
                  <a:tabLst>
                    <a:tab pos="457200" algn="l"/>
                  </a:tabLst>
                </a:pPr>
                <a:r>
                  <a:rPr lang="en-IN" sz="1400" b="1">
                    <a:solidFill>
                      <a:schemeClr val="bg2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VANILLA QUIN </a:t>
                </a:r>
                <a:r>
                  <a:rPr lang="en-IN" sz="1400" i="1">
                    <a:solidFill>
                      <a:schemeClr val="bg2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(Demo Version)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FCDCD85-1A67-3022-7D01-845F9DF41F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1143" y="2812930"/>
                <a:ext cx="4484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5EB30B7-BE3D-F1CC-02D3-F27DACAB4B1F}"/>
                  </a:ext>
                </a:extLst>
              </p:cNvPr>
              <p:cNvSpPr txBox="1"/>
              <p:nvPr/>
            </p:nvSpPr>
            <p:spPr>
              <a:xfrm>
                <a:off x="2434463" y="2134973"/>
                <a:ext cx="4737741" cy="649243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noAutofit/>
              </a:bodyPr>
              <a:lstStyle/>
              <a:p>
                <a:pPr lvl="0">
                  <a:buSzPts val="1000"/>
                  <a:tabLst>
                    <a:tab pos="457200" algn="l"/>
                  </a:tabLst>
                </a:pPr>
                <a:r>
                  <a:rPr lang="en-US" sz="1200">
                    <a:solidFill>
                      <a:srgbClr val="242424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Manual validation of SQL queries using a query editor in target SQL Database</a:t>
                </a: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1F4ECF0-3B5A-A831-9D5A-1DDACADA01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1143" y="3519601"/>
                <a:ext cx="4484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4A4BD88-D97F-4DE1-4BFE-F2FDD0FF387F}"/>
                  </a:ext>
                </a:extLst>
              </p:cNvPr>
              <p:cNvSpPr txBox="1"/>
              <p:nvPr/>
            </p:nvSpPr>
            <p:spPr>
              <a:xfrm>
                <a:off x="2434463" y="2841644"/>
                <a:ext cx="4737741" cy="649243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noAutofit/>
              </a:bodyPr>
              <a:lstStyle/>
              <a:p>
                <a:pPr lvl="0">
                  <a:buSzPts val="1000"/>
                  <a:tabLst>
                    <a:tab pos="457200" algn="l"/>
                  </a:tabLst>
                </a:pPr>
                <a:r>
                  <a:rPr lang="en-US" sz="1200">
                    <a:solidFill>
                      <a:srgbClr val="242424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Basic visualizations using standard libraries like Matplotlib and Seaborn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44D9D66-9F50-9F71-7AE3-70B66DA5C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1143" y="4226272"/>
                <a:ext cx="4484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9CC568B-EA1A-AD9E-1CB8-39025853BDEE}"/>
                  </a:ext>
                </a:extLst>
              </p:cNvPr>
              <p:cNvSpPr txBox="1"/>
              <p:nvPr/>
            </p:nvSpPr>
            <p:spPr>
              <a:xfrm>
                <a:off x="2434463" y="3548315"/>
                <a:ext cx="4737741" cy="649243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noAutofit/>
              </a:bodyPr>
              <a:lstStyle/>
              <a:p>
                <a:pPr lvl="0">
                  <a:buSzPts val="1000"/>
                  <a:tabLst>
                    <a:tab pos="457200" algn="l"/>
                  </a:tabLst>
                </a:pPr>
                <a:r>
                  <a:rPr lang="en-US" sz="1200">
                    <a:solidFill>
                      <a:srgbClr val="242424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Lower consistency and accuracy</a:t>
                </a: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07A703B-D855-9042-5FB8-2E955A5ED7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1143" y="4932943"/>
                <a:ext cx="4484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B13F5EA-B5A3-BD18-F541-8275DA189DA4}"/>
                  </a:ext>
                </a:extLst>
              </p:cNvPr>
              <p:cNvSpPr txBox="1"/>
              <p:nvPr/>
            </p:nvSpPr>
            <p:spPr>
              <a:xfrm>
                <a:off x="2434463" y="4254986"/>
                <a:ext cx="4737741" cy="649243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noAutofit/>
              </a:bodyPr>
              <a:lstStyle/>
              <a:p>
                <a:pPr lvl="0">
                  <a:buSzPts val="1000"/>
                  <a:tabLst>
                    <a:tab pos="457200" algn="l"/>
                  </a:tabLst>
                </a:pPr>
                <a:r>
                  <a:rPr lang="en-US" sz="1200">
                    <a:solidFill>
                      <a:srgbClr val="242424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Depends on end-user validation, requiring technical expertise.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315F5AF-7828-83D3-BD75-7810CD78DEDC}"/>
                  </a:ext>
                </a:extLst>
              </p:cNvPr>
              <p:cNvSpPr txBox="1"/>
              <p:nvPr/>
            </p:nvSpPr>
            <p:spPr>
              <a:xfrm>
                <a:off x="2434463" y="4961657"/>
                <a:ext cx="4737741" cy="649243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noAutofit/>
              </a:bodyPr>
              <a:lstStyle/>
              <a:p>
                <a:pPr lvl="0">
                  <a:buSzPts val="1000"/>
                  <a:tabLst>
                    <a:tab pos="457200" algn="l"/>
                  </a:tabLst>
                </a:pPr>
                <a:r>
                  <a:rPr lang="en-US" sz="1200">
                    <a:solidFill>
                      <a:srgbClr val="242424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No mechanism to follow up on irrelevant or incomplete queries</a:t>
                </a: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BB2BEE8-71E6-921F-58F2-2CC9F476B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1143" y="1399588"/>
                <a:ext cx="4484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587709E0-3A3A-D375-79E0-AAA4BE5C70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1143" y="5639614"/>
                <a:ext cx="4484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8097FC28-0E8E-299F-E1A2-35488CA7BD5A}"/>
                  </a:ext>
                </a:extLst>
              </p:cNvPr>
              <p:cNvSpPr txBox="1"/>
              <p:nvPr/>
            </p:nvSpPr>
            <p:spPr>
              <a:xfrm>
                <a:off x="2434463" y="5668329"/>
                <a:ext cx="4737741" cy="649243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noAutofit/>
              </a:bodyPr>
              <a:lstStyle/>
              <a:p>
                <a:pPr lvl="0">
                  <a:buSzPts val="1000"/>
                  <a:tabLst>
                    <a:tab pos="457200" algn="l"/>
                  </a:tabLst>
                </a:pPr>
                <a:r>
                  <a:rPr lang="en-US" sz="1200">
                    <a:solidFill>
                      <a:srgbClr val="242424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Limited scalability, capable of handling simple queries only</a:t>
                </a: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6C1B427-633E-9CC5-8B45-7AB6757D395C}"/>
                </a:ext>
              </a:extLst>
            </p:cNvPr>
            <p:cNvGrpSpPr/>
            <p:nvPr/>
          </p:nvGrpSpPr>
          <p:grpSpPr>
            <a:xfrm>
              <a:off x="7297920" y="997523"/>
              <a:ext cx="4480560" cy="5320049"/>
              <a:chOff x="7297920" y="997523"/>
              <a:chExt cx="4737741" cy="5320049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80A2E38F-88D0-ACB7-A7A1-5F76C3A6AF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4600" y="2106259"/>
                <a:ext cx="4484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560152C-0BF0-BEC6-EA21-64AB8339CB6F}"/>
                  </a:ext>
                </a:extLst>
              </p:cNvPr>
              <p:cNvSpPr txBox="1"/>
              <p:nvPr/>
            </p:nvSpPr>
            <p:spPr>
              <a:xfrm>
                <a:off x="7297920" y="1428302"/>
                <a:ext cx="4737741" cy="649243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noAutofit/>
              </a:bodyPr>
              <a:lstStyle/>
              <a:p>
                <a:pPr lvl="0">
                  <a:buSzPts val="1000"/>
                  <a:tabLst>
                    <a:tab pos="457200" algn="l"/>
                  </a:tabLst>
                </a:pPr>
                <a:r>
                  <a:rPr lang="en-US" sz="1200">
                    <a:solidFill>
                      <a:srgbClr val="242424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Multi-agent-based sequential framework for </a:t>
                </a:r>
                <a:r>
                  <a:rPr lang="en-US" sz="1200" b="1">
                    <a:solidFill>
                      <a:srgbClr val="242424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efficient and automated query and insights generation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2D41F7-5D68-9C29-A1BF-5E92DF10A4E2}"/>
                  </a:ext>
                </a:extLst>
              </p:cNvPr>
              <p:cNvSpPr txBox="1"/>
              <p:nvPr/>
            </p:nvSpPr>
            <p:spPr>
              <a:xfrm>
                <a:off x="7297920" y="997523"/>
                <a:ext cx="4737741" cy="292500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noAutofit/>
              </a:bodyPr>
              <a:lstStyle/>
              <a:p>
                <a:pPr lvl="0" algn="ctr">
                  <a:buSzPts val="1000"/>
                  <a:tabLst>
                    <a:tab pos="457200" algn="l"/>
                  </a:tabLst>
                </a:pPr>
                <a:r>
                  <a:rPr lang="en-IN" sz="1400" b="1">
                    <a:solidFill>
                      <a:schemeClr val="bg2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AGENTIC FLOW </a:t>
                </a:r>
                <a:r>
                  <a:rPr lang="en-IN" sz="1400" i="1">
                    <a:solidFill>
                      <a:schemeClr val="bg2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(Current Version)</a:t>
                </a: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1CDECA9-D4CB-45F8-5DB5-13AA6ABF67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4600" y="2812930"/>
                <a:ext cx="4484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1F8C9E1-34CD-3634-6137-AC61D6ED3F75}"/>
                  </a:ext>
                </a:extLst>
              </p:cNvPr>
              <p:cNvSpPr txBox="1"/>
              <p:nvPr/>
            </p:nvSpPr>
            <p:spPr>
              <a:xfrm>
                <a:off x="7297920" y="2134973"/>
                <a:ext cx="4737741" cy="649243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noAutofit/>
              </a:bodyPr>
              <a:lstStyle/>
              <a:p>
                <a:pPr lvl="0">
                  <a:buSzPts val="1000"/>
                  <a:tabLst>
                    <a:tab pos="457200" algn="l"/>
                  </a:tabLst>
                </a:pPr>
                <a:r>
                  <a:rPr lang="en-US" sz="1200">
                    <a:solidFill>
                      <a:srgbClr val="242424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Agent-based syntax validation through function calls, </a:t>
                </a:r>
                <a:r>
                  <a:rPr lang="en-US" sz="1200" b="1">
                    <a:solidFill>
                      <a:srgbClr val="242424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supporting compatibility checks across databases like Oracle, MySQL, and SQL Server</a:t>
                </a:r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F802694-C20A-3A5A-C228-68C01D2D1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4600" y="3519601"/>
                <a:ext cx="4484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B51E399-3E49-2F9A-8E1A-B8251D9355DB}"/>
                  </a:ext>
                </a:extLst>
              </p:cNvPr>
              <p:cNvSpPr txBox="1"/>
              <p:nvPr/>
            </p:nvSpPr>
            <p:spPr>
              <a:xfrm>
                <a:off x="7297920" y="2841644"/>
                <a:ext cx="4737741" cy="649243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noAutofit/>
              </a:bodyPr>
              <a:lstStyle/>
              <a:p>
                <a:pPr lvl="0">
                  <a:buSzPts val="1000"/>
                  <a:tabLst>
                    <a:tab pos="457200" algn="l"/>
                  </a:tabLst>
                </a:pPr>
                <a:r>
                  <a:rPr lang="en-US" sz="1200" b="1">
                    <a:solidFill>
                      <a:srgbClr val="242424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Enhanced visualization experience </a:t>
                </a:r>
                <a:r>
                  <a:rPr lang="en-US" sz="1200">
                    <a:solidFill>
                      <a:srgbClr val="242424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with interactive tools like </a:t>
                </a:r>
                <a:r>
                  <a:rPr lang="en-US" sz="1200" err="1">
                    <a:solidFill>
                      <a:srgbClr val="242424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Plotly</a:t>
                </a:r>
                <a:endParaRPr lang="en-US" sz="1200">
                  <a:solidFill>
                    <a:srgbClr val="242424"/>
                  </a:solidFill>
                  <a:effectLst/>
                  <a:latin typeface="+mn-lt"/>
                  <a:ea typeface="Times New Roman" panose="02020603050405020304" pitchFamily="18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3497B1D5-548E-A0CA-10E6-33B32928FA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4600" y="4226272"/>
                <a:ext cx="4484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9EB1A68-68CE-844D-3BD7-278EA2873D3F}"/>
                  </a:ext>
                </a:extLst>
              </p:cNvPr>
              <p:cNvSpPr txBox="1"/>
              <p:nvPr/>
            </p:nvSpPr>
            <p:spPr>
              <a:xfrm>
                <a:off x="7297920" y="3548315"/>
                <a:ext cx="4737741" cy="649243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noAutofit/>
              </a:bodyPr>
              <a:lstStyle/>
              <a:p>
                <a:pPr lvl="0">
                  <a:buSzPts val="1000"/>
                  <a:tabLst>
                    <a:tab pos="457200" algn="l"/>
                  </a:tabLst>
                </a:pPr>
                <a:r>
                  <a:rPr lang="en-US" sz="1200" b="1">
                    <a:solidFill>
                      <a:srgbClr val="242424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Improved consistency and higher accuracy</a:t>
                </a: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894F938-E1A1-690E-647D-28A2A9462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4600" y="4932943"/>
                <a:ext cx="4484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E3B9E1D-B22D-64E3-4237-C7DFA0A647AB}"/>
                  </a:ext>
                </a:extLst>
              </p:cNvPr>
              <p:cNvSpPr txBox="1"/>
              <p:nvPr/>
            </p:nvSpPr>
            <p:spPr>
              <a:xfrm>
                <a:off x="7297920" y="4254986"/>
                <a:ext cx="4737741" cy="649243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noAutofit/>
              </a:bodyPr>
              <a:lstStyle/>
              <a:p>
                <a:pPr lvl="0">
                  <a:buSzPts val="1000"/>
                  <a:tabLst>
                    <a:tab pos="457200" algn="l"/>
                  </a:tabLst>
                </a:pPr>
                <a:r>
                  <a:rPr lang="en-US" sz="1200">
                    <a:solidFill>
                      <a:srgbClr val="242424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Incorporates a critic agent for systematic user intent validation, </a:t>
                </a:r>
                <a:r>
                  <a:rPr lang="en-US" sz="1200" b="1">
                    <a:solidFill>
                      <a:srgbClr val="242424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eliminating the need for technical expertise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F9E617E-3DE2-291D-DDD7-C23F8BA9B811}"/>
                  </a:ext>
                </a:extLst>
              </p:cNvPr>
              <p:cNvSpPr txBox="1"/>
              <p:nvPr/>
            </p:nvSpPr>
            <p:spPr>
              <a:xfrm>
                <a:off x="7297920" y="4961657"/>
                <a:ext cx="4737741" cy="649243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noAutofit/>
              </a:bodyPr>
              <a:lstStyle/>
              <a:p>
                <a:pPr lvl="0">
                  <a:buSzPts val="1000"/>
                  <a:tabLst>
                    <a:tab pos="457200" algn="l"/>
                  </a:tabLst>
                </a:pPr>
                <a:r>
                  <a:rPr lang="en-US" sz="1200">
                    <a:solidFill>
                      <a:srgbClr val="242424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Includes a follow-up mechanism for </a:t>
                </a:r>
                <a:r>
                  <a:rPr lang="en-US" sz="1200" b="1">
                    <a:solidFill>
                      <a:srgbClr val="242424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addressing irrelevant or incomplete queries</a:t>
                </a:r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81ECAD7-01B1-D5E0-8069-D12BCBABEB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4600" y="1399588"/>
                <a:ext cx="4484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7C068284-0954-3348-7E31-588E65979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4600" y="5639614"/>
                <a:ext cx="44843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DC0A3D3-0C7E-2700-E569-1FAE43CECE3A}"/>
                  </a:ext>
                </a:extLst>
              </p:cNvPr>
              <p:cNvSpPr txBox="1"/>
              <p:nvPr/>
            </p:nvSpPr>
            <p:spPr>
              <a:xfrm>
                <a:off x="7297920" y="5668329"/>
                <a:ext cx="4737741" cy="649243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noAutofit/>
              </a:bodyPr>
              <a:lstStyle/>
              <a:p>
                <a:pPr lvl="0">
                  <a:buSzPts val="1000"/>
                  <a:tabLst>
                    <a:tab pos="457200" algn="l"/>
                  </a:tabLst>
                </a:pPr>
                <a:r>
                  <a:rPr lang="en-US" sz="1200" b="1">
                    <a:solidFill>
                      <a:srgbClr val="242424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Highly scalable, capable of managing relatively complex queries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FE446120-1081-C1B1-1C9F-2007AA19C204}"/>
                </a:ext>
              </a:extLst>
            </p:cNvPr>
            <p:cNvGrpSpPr/>
            <p:nvPr/>
          </p:nvGrpSpPr>
          <p:grpSpPr>
            <a:xfrm>
              <a:off x="156339" y="997523"/>
              <a:ext cx="2286000" cy="5320049"/>
              <a:chOff x="156339" y="997523"/>
              <a:chExt cx="2286000" cy="5320049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60D54C-6E88-345B-D69B-245E2F3BD5BC}"/>
                  </a:ext>
                </a:extLst>
              </p:cNvPr>
              <p:cNvSpPr txBox="1"/>
              <p:nvPr/>
            </p:nvSpPr>
            <p:spPr>
              <a:xfrm>
                <a:off x="156339" y="1428302"/>
                <a:ext cx="2285999" cy="649243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640080" tIns="91440" rIns="91440" bIns="91440" anchor="ctr">
                <a:noAutofit/>
              </a:bodyPr>
              <a:lstStyle/>
              <a:p>
                <a:pPr>
                  <a:buClr>
                    <a:srgbClr val="272034"/>
                  </a:buClr>
                  <a:buSzPts val="4800"/>
                </a:pPr>
                <a:r>
                  <a:rPr lang="en-IN" sz="1200" b="1">
                    <a:solidFill>
                      <a:schemeClr val="bg1"/>
                    </a:solidFill>
                    <a:latin typeface="+mn-lt"/>
                    <a:cs typeface="Arial" panose="020B0604020202020204" pitchFamily="34" charset="0"/>
                  </a:rPr>
                  <a:t>Workflow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DEE0124-D3C1-F447-FC53-AF76D59A026D}"/>
                  </a:ext>
                </a:extLst>
              </p:cNvPr>
              <p:cNvSpPr txBox="1"/>
              <p:nvPr/>
            </p:nvSpPr>
            <p:spPr>
              <a:xfrm>
                <a:off x="156341" y="997523"/>
                <a:ext cx="2285998" cy="292500"/>
              </a:xfrm>
              <a:prstGeom prst="rect">
                <a:avLst/>
              </a:prstGeom>
              <a:noFill/>
            </p:spPr>
            <p:txBody>
              <a:bodyPr wrap="square" lIns="91440" tIns="91440" rIns="91440" bIns="91440" anchor="ctr">
                <a:noAutofit/>
              </a:bodyPr>
              <a:lstStyle/>
              <a:p>
                <a:pPr lvl="0" algn="ctr">
                  <a:buSzPts val="1000"/>
                  <a:tabLst>
                    <a:tab pos="457200" algn="l"/>
                  </a:tabLst>
                </a:pPr>
                <a:r>
                  <a:rPr lang="en-IN" sz="1400" b="1">
                    <a:solidFill>
                      <a:schemeClr val="bg2"/>
                    </a:solidFill>
                    <a:effectLst/>
                    <a:latin typeface="+mn-lt"/>
                    <a:ea typeface="Times New Roman" panose="02020603050405020304" pitchFamily="18" charset="0"/>
                    <a:cs typeface="Segoe UI" panose="020B0502040204020203" pitchFamily="34" charset="0"/>
                  </a:rPr>
                  <a:t>ASPECT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23C0356-CE4D-0166-4C3F-56102D775305}"/>
                  </a:ext>
                </a:extLst>
              </p:cNvPr>
              <p:cNvSpPr txBox="1"/>
              <p:nvPr/>
            </p:nvSpPr>
            <p:spPr>
              <a:xfrm>
                <a:off x="156339" y="2134973"/>
                <a:ext cx="2285999" cy="649243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lIns="640080" tIns="91440" rIns="91440" bIns="91440" anchor="ctr">
                <a:noAutofit/>
              </a:bodyPr>
              <a:lstStyle/>
              <a:p>
                <a:pPr>
                  <a:buClr>
                    <a:srgbClr val="272034"/>
                  </a:buClr>
                  <a:buSzPts val="4800"/>
                </a:pPr>
                <a:r>
                  <a:rPr lang="en-IN" sz="1200" b="1">
                    <a:solidFill>
                      <a:schemeClr val="bg1"/>
                    </a:solidFill>
                    <a:latin typeface="+mn-lt"/>
                    <a:cs typeface="Arial" panose="020B0604020202020204" pitchFamily="34" charset="0"/>
                  </a:rPr>
                  <a:t>SQL Query Validation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2C0561B-9F2B-CB81-9D9A-B48E85DD3F63}"/>
                  </a:ext>
                </a:extLst>
              </p:cNvPr>
              <p:cNvSpPr txBox="1"/>
              <p:nvPr/>
            </p:nvSpPr>
            <p:spPr>
              <a:xfrm>
                <a:off x="156339" y="2841644"/>
                <a:ext cx="2285999" cy="649243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txBody>
              <a:bodyPr wrap="square" lIns="640080" tIns="91440" rIns="91440" bIns="91440" anchor="ctr">
                <a:noAutofit/>
              </a:bodyPr>
              <a:lstStyle/>
              <a:p>
                <a:pPr>
                  <a:buClr>
                    <a:srgbClr val="272034"/>
                  </a:buClr>
                  <a:buSzPts val="4800"/>
                </a:pPr>
                <a:r>
                  <a:rPr lang="en-IN" sz="1200" b="1">
                    <a:solidFill>
                      <a:schemeClr val="bg1"/>
                    </a:solidFill>
                    <a:latin typeface="+mn-lt"/>
                    <a:cs typeface="Arial" panose="020B0604020202020204" pitchFamily="34" charset="0"/>
                  </a:rPr>
                  <a:t>Visualization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AFA6A02-AC43-809B-7D9C-5912F072B03E}"/>
                  </a:ext>
                </a:extLst>
              </p:cNvPr>
              <p:cNvSpPr txBox="1"/>
              <p:nvPr/>
            </p:nvSpPr>
            <p:spPr>
              <a:xfrm>
                <a:off x="156339" y="3548315"/>
                <a:ext cx="2285999" cy="649243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txBody>
              <a:bodyPr wrap="square" lIns="640080" tIns="91440" rIns="91440" bIns="91440" anchor="ctr">
                <a:noAutofit/>
              </a:bodyPr>
              <a:lstStyle/>
              <a:p>
                <a:pPr>
                  <a:buClr>
                    <a:srgbClr val="272034"/>
                  </a:buClr>
                  <a:buSzPts val="4800"/>
                </a:pPr>
                <a:r>
                  <a:rPr lang="en-IN" sz="1200" b="1">
                    <a:solidFill>
                      <a:schemeClr val="bg1"/>
                    </a:solidFill>
                    <a:latin typeface="+mn-lt"/>
                    <a:cs typeface="Arial" panose="020B0604020202020204" pitchFamily="34" charset="0"/>
                  </a:rPr>
                  <a:t>Consistency &amp; Accuracy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37D9EF8-FD59-20A5-8BDC-0233EAF5D7E6}"/>
                  </a:ext>
                </a:extLst>
              </p:cNvPr>
              <p:cNvSpPr txBox="1"/>
              <p:nvPr/>
            </p:nvSpPr>
            <p:spPr>
              <a:xfrm>
                <a:off x="156339" y="4254986"/>
                <a:ext cx="2285999" cy="649243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640080" tIns="91440" rIns="91440" bIns="91440" anchor="ctr">
                <a:noAutofit/>
              </a:bodyPr>
              <a:lstStyle/>
              <a:p>
                <a:pPr>
                  <a:buClr>
                    <a:srgbClr val="272034"/>
                  </a:buClr>
                  <a:buSzPts val="4800"/>
                </a:pPr>
                <a:r>
                  <a:rPr lang="en-IN" sz="1200" b="1">
                    <a:solidFill>
                      <a:schemeClr val="bg1"/>
                    </a:solidFill>
                    <a:latin typeface="+mn-lt"/>
                    <a:cs typeface="Arial" panose="020B0604020202020204" pitchFamily="34" charset="0"/>
                  </a:rPr>
                  <a:t> User Validation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5414555-F052-C620-EA00-922AA8784F71}"/>
                  </a:ext>
                </a:extLst>
              </p:cNvPr>
              <p:cNvSpPr txBox="1"/>
              <p:nvPr/>
            </p:nvSpPr>
            <p:spPr>
              <a:xfrm>
                <a:off x="156339" y="4961657"/>
                <a:ext cx="2285999" cy="649243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txBody>
              <a:bodyPr wrap="square" lIns="640080" tIns="91440" rIns="91440" bIns="91440" anchor="ctr">
                <a:noAutofit/>
              </a:bodyPr>
              <a:lstStyle/>
              <a:p>
                <a:pPr>
                  <a:buClr>
                    <a:srgbClr val="272034"/>
                  </a:buClr>
                  <a:buSzPts val="4800"/>
                </a:pPr>
                <a:r>
                  <a:rPr lang="en-IN" sz="1200" b="1">
                    <a:solidFill>
                      <a:schemeClr val="bg1"/>
                    </a:solidFill>
                    <a:latin typeface="+mn-lt"/>
                    <a:cs typeface="Arial" panose="020B0604020202020204" pitchFamily="34" charset="0"/>
                  </a:rPr>
                  <a:t>Handling Incomplete Questions</a:t>
                </a: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7A74929-710C-73F6-6654-27184D63D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777" y="1399588"/>
                <a:ext cx="224908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DCE39EC-01D0-C149-D325-B861FD9E49E5}"/>
                  </a:ext>
                </a:extLst>
              </p:cNvPr>
              <p:cNvSpPr txBox="1"/>
              <p:nvPr/>
            </p:nvSpPr>
            <p:spPr>
              <a:xfrm>
                <a:off x="156339" y="5668329"/>
                <a:ext cx="2285999" cy="649243"/>
              </a:xfrm>
              <a:prstGeom prst="rect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</p:spPr>
            <p:txBody>
              <a:bodyPr wrap="square" lIns="640080" tIns="91440" rIns="91440" bIns="91440" anchor="ctr">
                <a:noAutofit/>
              </a:bodyPr>
              <a:lstStyle/>
              <a:p>
                <a:pPr>
                  <a:buClr>
                    <a:srgbClr val="272034"/>
                  </a:buClr>
                  <a:buSzPts val="4800"/>
                </a:pPr>
                <a:r>
                  <a:rPr lang="en-IN" sz="1200" b="1">
                    <a:solidFill>
                      <a:schemeClr val="bg1"/>
                    </a:solidFill>
                    <a:latin typeface="+mn-lt"/>
                    <a:cs typeface="Arial" panose="020B0604020202020204" pitchFamily="34" charset="0"/>
                  </a:rPr>
                  <a:t>Scalability</a:t>
                </a:r>
              </a:p>
            </p:txBody>
          </p:sp>
          <p:pic>
            <p:nvPicPr>
              <p:cNvPr id="115" name="Graphic 114" descr="Workflow with solid fill">
                <a:extLst>
                  <a:ext uri="{FF2B5EF4-FFF2-40B4-BE49-F238E27FC236}">
                    <a16:creationId xmlns:a16="http://schemas.microsoft.com/office/drawing/2014/main" id="{4707CE97-6F94-07D6-C788-34DD042D7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6200000">
                <a:off x="211759" y="1498520"/>
                <a:ext cx="508807" cy="508807"/>
              </a:xfrm>
              <a:prstGeom prst="rect">
                <a:avLst/>
              </a:prstGeom>
            </p:spPr>
          </p:pic>
          <p:pic>
            <p:nvPicPr>
              <p:cNvPr id="116" name="Graphic 115" descr="Clipboard Mixed with solid fill">
                <a:extLst>
                  <a:ext uri="{FF2B5EF4-FFF2-40B4-BE49-F238E27FC236}">
                    <a16:creationId xmlns:a16="http://schemas.microsoft.com/office/drawing/2014/main" id="{6707062E-5956-C8FB-EE43-5E665D39A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11759" y="2205191"/>
                <a:ext cx="555171" cy="508807"/>
              </a:xfrm>
              <a:prstGeom prst="rect">
                <a:avLst/>
              </a:prstGeom>
            </p:spPr>
          </p:pic>
          <p:pic>
            <p:nvPicPr>
              <p:cNvPr id="117" name="Graphic 116" descr="Bar chart with solid fill">
                <a:extLst>
                  <a:ext uri="{FF2B5EF4-FFF2-40B4-BE49-F238E27FC236}">
                    <a16:creationId xmlns:a16="http://schemas.microsoft.com/office/drawing/2014/main" id="{18CF5F36-66DB-B80F-43CE-B387E75D9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11759" y="2933017"/>
                <a:ext cx="466497" cy="466497"/>
              </a:xfrm>
              <a:prstGeom prst="rect">
                <a:avLst/>
              </a:prstGeom>
            </p:spPr>
          </p:pic>
          <p:pic>
            <p:nvPicPr>
              <p:cNvPr id="118" name="Graphic 117" descr="Bullseye with solid fill">
                <a:extLst>
                  <a:ext uri="{FF2B5EF4-FFF2-40B4-BE49-F238E27FC236}">
                    <a16:creationId xmlns:a16="http://schemas.microsoft.com/office/drawing/2014/main" id="{8F2BC2A9-CA34-8E09-2B2D-7DDEFD7A8A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11759" y="3644336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119" name="Graphic 118" descr="Badge Tick1 with solid fill">
                <a:extLst>
                  <a:ext uri="{FF2B5EF4-FFF2-40B4-BE49-F238E27FC236}">
                    <a16:creationId xmlns:a16="http://schemas.microsoft.com/office/drawing/2014/main" id="{149AD8E3-9071-8236-29C8-978935B04C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11759" y="4351007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120" name="Graphic 119" descr="Bar graph with upward trend with solid fill">
                <a:extLst>
                  <a:ext uri="{FF2B5EF4-FFF2-40B4-BE49-F238E27FC236}">
                    <a16:creationId xmlns:a16="http://schemas.microsoft.com/office/drawing/2014/main" id="{AD837E18-3059-CDED-DA7B-C216917A7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11759" y="5764350"/>
                <a:ext cx="457200" cy="457200"/>
              </a:xfrm>
              <a:prstGeom prst="rect">
                <a:avLst/>
              </a:prstGeom>
            </p:spPr>
          </p:pic>
          <p:pic>
            <p:nvPicPr>
              <p:cNvPr id="121" name="Graphic 120" descr="Badge New with solid fill">
                <a:extLst>
                  <a:ext uri="{FF2B5EF4-FFF2-40B4-BE49-F238E27FC236}">
                    <a16:creationId xmlns:a16="http://schemas.microsoft.com/office/drawing/2014/main" id="{0B50253D-03B4-CE3D-FCAA-18E91E7EC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11759" y="5057678"/>
                <a:ext cx="457200" cy="4572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56541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336E3-A160-C934-4525-6279EB2C6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EFEA2-2E74-48E6-31A4-9EA3753BE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435" y="211638"/>
            <a:ext cx="9425085" cy="624385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F866C0-8DB9-7FDA-8477-A1EB25FAF203}"/>
              </a:ext>
            </a:extLst>
          </p:cNvPr>
          <p:cNvGrpSpPr/>
          <p:nvPr/>
        </p:nvGrpSpPr>
        <p:grpSpPr>
          <a:xfrm>
            <a:off x="294551" y="6484589"/>
            <a:ext cx="296758" cy="296758"/>
            <a:chOff x="11741565" y="112818"/>
            <a:chExt cx="296758" cy="296758"/>
          </a:xfrm>
        </p:grpSpPr>
        <p:sp>
          <p:nvSpPr>
            <p:cNvPr id="4" name="Oval 3">
              <a:hlinkClick r:id="rId3" action="ppaction://hlinksldjump"/>
              <a:extLst>
                <a:ext uri="{FF2B5EF4-FFF2-40B4-BE49-F238E27FC236}">
                  <a16:creationId xmlns:a16="http://schemas.microsoft.com/office/drawing/2014/main" id="{79B4F3D7-66BF-64E3-E1C3-77F78F48F97A}"/>
                </a:ext>
              </a:extLst>
            </p:cNvPr>
            <p:cNvSpPr/>
            <p:nvPr/>
          </p:nvSpPr>
          <p:spPr>
            <a:xfrm>
              <a:off x="11741565" y="112818"/>
              <a:ext cx="296758" cy="2967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>
                <a:buClr>
                  <a:srgbClr val="000000"/>
                </a:buClr>
              </a:pPr>
              <a:endParaRPr lang="en-US" sz="1867" kern="0">
                <a:solidFill>
                  <a:schemeClr val="tx1"/>
                </a:solidFill>
                <a:latin typeface="Arial" panose="020B0604020202020204" pitchFamily="34" charset="0"/>
                <a:sym typeface="Arial"/>
              </a:endParaRPr>
            </a:p>
          </p:txBody>
        </p:sp>
        <p:pic>
          <p:nvPicPr>
            <p:cNvPr id="5" name="Graphic 119" descr="Home">
              <a:hlinkClick r:id="rId3" action="ppaction://hlinksldjump"/>
              <a:extLst>
                <a:ext uri="{FF2B5EF4-FFF2-40B4-BE49-F238E27FC236}">
                  <a16:creationId xmlns:a16="http://schemas.microsoft.com/office/drawing/2014/main" id="{2F94A698-BDE0-9609-DDA6-5698388F7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71752" y="143005"/>
              <a:ext cx="236385" cy="236385"/>
            </a:xfrm>
            <a:prstGeom prst="rect">
              <a:avLst/>
            </a:prstGeom>
          </p:spPr>
        </p:pic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6DC980C-E856-DB69-D62F-03F70DB9F5D4}"/>
              </a:ext>
            </a:extLst>
          </p:cNvPr>
          <p:cNvSpPr/>
          <p:nvPr/>
        </p:nvSpPr>
        <p:spPr>
          <a:xfrm>
            <a:off x="217610" y="4872870"/>
            <a:ext cx="11247120" cy="1167712"/>
          </a:xfrm>
          <a:prstGeom prst="roundRect">
            <a:avLst>
              <a:gd name="adj" fmla="val 10449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lIns="182880" rIns="182880" rtlCol="0" anchor="ctr"/>
          <a:lstStyle/>
          <a:p>
            <a:pPr defTabSz="914218">
              <a:lnSpc>
                <a:spcPct val="110000"/>
              </a:lnSpc>
              <a:spcAft>
                <a:spcPts val="600"/>
              </a:spcAft>
              <a:defRPr/>
            </a:pPr>
            <a:r>
              <a:rPr lang="en-US" sz="1400" b="1" u="sng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NOTE:</a:t>
            </a:r>
          </a:p>
          <a:p>
            <a:pPr marL="228600" indent="-228600" defTabSz="914218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3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As CSV file is uploaded on Streamlit externally, there can be data security challenges.</a:t>
            </a:r>
          </a:p>
          <a:p>
            <a:pPr marL="228600" indent="-228600" defTabSz="914218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30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QUIN has been tested only with GPT-4o LLM; Need to be tested on LLMs available on client Tech stack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DC22A3-CB29-9396-BB8C-B7C0C0C1E3AD}"/>
              </a:ext>
            </a:extLst>
          </p:cNvPr>
          <p:cNvGrpSpPr/>
          <p:nvPr/>
        </p:nvGrpSpPr>
        <p:grpSpPr>
          <a:xfrm>
            <a:off x="195604" y="866210"/>
            <a:ext cx="11800791" cy="3775063"/>
            <a:chOff x="330514" y="1043795"/>
            <a:chExt cx="11800791" cy="359747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9EAA916-9193-2E61-AE30-74298C43E4E4}"/>
                </a:ext>
              </a:extLst>
            </p:cNvPr>
            <p:cNvGrpSpPr/>
            <p:nvPr/>
          </p:nvGrpSpPr>
          <p:grpSpPr>
            <a:xfrm>
              <a:off x="330514" y="1575811"/>
              <a:ext cx="7059637" cy="714547"/>
              <a:chOff x="450434" y="1558492"/>
              <a:chExt cx="7059637" cy="71454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7CF6B5-B3BF-2CCC-028F-DCCC12FCAC66}"/>
                  </a:ext>
                </a:extLst>
              </p:cNvPr>
              <p:cNvSpPr/>
              <p:nvPr/>
            </p:nvSpPr>
            <p:spPr>
              <a:xfrm>
                <a:off x="3117273" y="1558492"/>
                <a:ext cx="4392798" cy="7145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91440" rIns="182880" bIns="91440" rtlCol="0" anchor="ctr"/>
              <a:lstStyle/>
              <a:p>
                <a:pPr>
                  <a:lnSpc>
                    <a:spcPct val="105000"/>
                  </a:lnSpc>
                  <a:spcAft>
                    <a:spcPts val="600"/>
                  </a:spcAft>
                </a:pPr>
                <a:r>
                  <a:rPr lang="en-US" sz="1200" spc="-10" dirty="0">
                    <a:solidFill>
                      <a:schemeClr val="tx1"/>
                    </a:solidFill>
                  </a:rPr>
                  <a:t>Streamlit is not well-suited for scalability in production environments. For better scalability, consider using frameworks like </a:t>
                </a:r>
                <a:r>
                  <a:rPr lang="en-US" sz="1200" spc="-10" dirty="0" err="1">
                    <a:solidFill>
                      <a:schemeClr val="tx1"/>
                    </a:solidFill>
                  </a:rPr>
                  <a:t>FastAPI</a:t>
                </a:r>
                <a:r>
                  <a:rPr lang="en-US" sz="1200" spc="-1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85C965-87A0-3A00-642B-C3E97D6C5E8C}"/>
                  </a:ext>
                </a:extLst>
              </p:cNvPr>
              <p:cNvSpPr txBox="1"/>
              <p:nvPr/>
            </p:nvSpPr>
            <p:spPr>
              <a:xfrm>
                <a:off x="450434" y="1558492"/>
                <a:ext cx="2583709" cy="71454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822960" tIns="45720" rIns="45720" bIns="45720" rtlCol="0" anchor="ctr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lnSpc>
                    <a:spcPct val="105000"/>
                  </a:lnSpc>
                  <a:spcBef>
                    <a:spcPts val="300"/>
                  </a:spcBef>
                  <a:spcAft>
                    <a:spcPts val="300"/>
                  </a:spcAft>
                  <a:defRPr sz="1300" b="1">
                    <a:solidFill>
                      <a:schemeClr val="bg1"/>
                    </a:solidFill>
                    <a:latin typeface="+mn-lt"/>
                  </a:defRPr>
                </a:lvl1pPr>
              </a:lstStyle>
              <a:p>
                <a:r>
                  <a:rPr lang="en-US" dirty="0"/>
                  <a:t>SCALABILITY</a:t>
                </a:r>
              </a:p>
            </p:txBody>
          </p:sp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5CA3190C-CC47-35D5-F48F-77CACD6CD9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26504" y="1682347"/>
                <a:ext cx="466837" cy="466837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5F2AE47-41BA-49D3-0D8B-C0AC0DFB8557}"/>
                </a:ext>
              </a:extLst>
            </p:cNvPr>
            <p:cNvGrpSpPr/>
            <p:nvPr/>
          </p:nvGrpSpPr>
          <p:grpSpPr>
            <a:xfrm>
              <a:off x="330515" y="2359450"/>
              <a:ext cx="7059636" cy="714547"/>
              <a:chOff x="450435" y="2324812"/>
              <a:chExt cx="7059636" cy="71454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CC13BE-B100-5E5F-2B88-97C41B9F5EC4}"/>
                  </a:ext>
                </a:extLst>
              </p:cNvPr>
              <p:cNvSpPr/>
              <p:nvPr/>
            </p:nvSpPr>
            <p:spPr>
              <a:xfrm>
                <a:off x="3117273" y="2324812"/>
                <a:ext cx="4392798" cy="7145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91440" rIns="182880" bIns="91440" rtlCol="0" anchor="ctr"/>
              <a:lstStyle/>
              <a:p>
                <a:pPr>
                  <a:lnSpc>
                    <a:spcPct val="105000"/>
                  </a:lnSpc>
                  <a:spcAft>
                    <a:spcPts val="600"/>
                  </a:spcAft>
                </a:pPr>
                <a:r>
                  <a:rPr lang="en-US" sz="1200" spc="-10" dirty="0">
                    <a:solidFill>
                      <a:schemeClr val="tx1"/>
                    </a:solidFill>
                  </a:rPr>
                  <a:t>The tool supports basic to intermediate queries; high-complexity queries are yet to be tested.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F97E22-01F0-DAB4-7F84-27FA3FBC857C}"/>
                  </a:ext>
                </a:extLst>
              </p:cNvPr>
              <p:cNvSpPr txBox="1"/>
              <p:nvPr/>
            </p:nvSpPr>
            <p:spPr>
              <a:xfrm>
                <a:off x="450435" y="2324812"/>
                <a:ext cx="2583709" cy="71454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822960" tIns="45720" rIns="45720" bIns="45720" rtlCol="0" anchor="ctr">
                <a:noAutofit/>
              </a:bodyPr>
              <a:lstStyle/>
              <a:p>
                <a:pPr>
                  <a:lnSpc>
                    <a:spcPct val="105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300" b="1" dirty="0">
                    <a:solidFill>
                      <a:schemeClr val="bg1"/>
                    </a:solidFill>
                    <a:latin typeface="+mn-lt"/>
                  </a:rPr>
                  <a:t>COMPLEXITY</a:t>
                </a:r>
              </a:p>
            </p:txBody>
          </p:sp>
          <p:pic>
            <p:nvPicPr>
              <p:cNvPr id="29" name="Graphic 28" descr="Lost with solid fill">
                <a:extLst>
                  <a:ext uri="{FF2B5EF4-FFF2-40B4-BE49-F238E27FC236}">
                    <a16:creationId xmlns:a16="http://schemas.microsoft.com/office/drawing/2014/main" id="{0169E4BE-A799-83C3-08DD-1BCC1EF47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26504" y="2448667"/>
                <a:ext cx="466837" cy="466837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DE0AB9-D1C8-856F-6F8B-C5EF4D67DCCE}"/>
                </a:ext>
              </a:extLst>
            </p:cNvPr>
            <p:cNvGrpSpPr/>
            <p:nvPr/>
          </p:nvGrpSpPr>
          <p:grpSpPr>
            <a:xfrm>
              <a:off x="330515" y="3143089"/>
              <a:ext cx="7059636" cy="714547"/>
              <a:chOff x="450435" y="3091132"/>
              <a:chExt cx="7059636" cy="71454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F1060B3-3A98-E3F8-2BB3-837E19DD1B9A}"/>
                  </a:ext>
                </a:extLst>
              </p:cNvPr>
              <p:cNvSpPr/>
              <p:nvPr/>
            </p:nvSpPr>
            <p:spPr>
              <a:xfrm>
                <a:off x="3117273" y="3091132"/>
                <a:ext cx="4392798" cy="7145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91440" rIns="182880" bIns="91440" rtlCol="0" anchor="ctr"/>
              <a:lstStyle/>
              <a:p>
                <a:pPr>
                  <a:lnSpc>
                    <a:spcPct val="105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tx1"/>
                    </a:solidFill>
                  </a:rPr>
                  <a:t>The application is deployed on Streamlit Cloud's free tier, leading to occasional terminations and a less responsive UI.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AB3C57-C6F7-92DD-E8B5-251C09406815}"/>
                  </a:ext>
                </a:extLst>
              </p:cNvPr>
              <p:cNvSpPr txBox="1"/>
              <p:nvPr/>
            </p:nvSpPr>
            <p:spPr>
              <a:xfrm>
                <a:off x="450435" y="3091132"/>
                <a:ext cx="2583709" cy="71454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822960" tIns="45720" rIns="45720" bIns="45720" rtlCol="0" anchor="ctr">
                <a:noAutofit/>
              </a:bodyPr>
              <a:lstStyle/>
              <a:p>
                <a:pPr>
                  <a:lnSpc>
                    <a:spcPct val="105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300" b="1" dirty="0">
                    <a:solidFill>
                      <a:schemeClr val="bg1"/>
                    </a:solidFill>
                    <a:latin typeface="+mn-lt"/>
                  </a:rPr>
                  <a:t> UI PERFORMANCE</a:t>
                </a:r>
              </a:p>
            </p:txBody>
          </p:sp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411AB39B-6733-5CA5-C5A7-127D2118F0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26504" y="3214987"/>
                <a:ext cx="466837" cy="466837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D331841-5314-7B79-38EB-157951711B80}"/>
                </a:ext>
              </a:extLst>
            </p:cNvPr>
            <p:cNvGrpSpPr/>
            <p:nvPr/>
          </p:nvGrpSpPr>
          <p:grpSpPr>
            <a:xfrm>
              <a:off x="330514" y="1043795"/>
              <a:ext cx="7059637" cy="462924"/>
              <a:chOff x="450434" y="1043795"/>
              <a:chExt cx="7059637" cy="462924"/>
            </a:xfrm>
          </p:grpSpPr>
          <p:sp>
            <p:nvSpPr>
              <p:cNvPr id="6" name="Rectangle: Top Corners Rounded 5">
                <a:extLst>
                  <a:ext uri="{FF2B5EF4-FFF2-40B4-BE49-F238E27FC236}">
                    <a16:creationId xmlns:a16="http://schemas.microsoft.com/office/drawing/2014/main" id="{34F9C830-56FF-6794-DB89-C69B9F5EE136}"/>
                  </a:ext>
                </a:extLst>
              </p:cNvPr>
              <p:cNvSpPr/>
              <p:nvPr/>
            </p:nvSpPr>
            <p:spPr>
              <a:xfrm>
                <a:off x="3117273" y="1043795"/>
                <a:ext cx="4392798" cy="462924"/>
              </a:xfrm>
              <a:prstGeom prst="round2SameRect">
                <a:avLst/>
              </a:prstGeom>
              <a:solidFill>
                <a:schemeClr val="accent1"/>
              </a:solidFill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5720" tIns="45720" rIns="45720" bIns="45720" numCol="1" spcCol="127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778000" rtl="0" eaLnBrk="1" fontAlgn="auto" latinLnBrk="0" hangingPunct="1">
                  <a:lnSpc>
                    <a:spcPct val="105000"/>
                  </a:lnSpc>
                  <a:spcBef>
                    <a:spcPct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LIMITATION</a:t>
                </a:r>
              </a:p>
            </p:txBody>
          </p:sp>
          <p:sp>
            <p:nvSpPr>
              <p:cNvPr id="18" name="Rectangle: Top Corners Rounded 17">
                <a:extLst>
                  <a:ext uri="{FF2B5EF4-FFF2-40B4-BE49-F238E27FC236}">
                    <a16:creationId xmlns:a16="http://schemas.microsoft.com/office/drawing/2014/main" id="{FB29E5EE-3224-FF03-1076-5656B734EF99}"/>
                  </a:ext>
                </a:extLst>
              </p:cNvPr>
              <p:cNvSpPr/>
              <p:nvPr/>
            </p:nvSpPr>
            <p:spPr>
              <a:xfrm>
                <a:off x="450434" y="1043795"/>
                <a:ext cx="2583709" cy="462924"/>
              </a:xfrm>
              <a:prstGeom prst="round2SameRect">
                <a:avLst/>
              </a:prstGeom>
              <a:solidFill>
                <a:schemeClr val="accent1"/>
              </a:solidFill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5720" tIns="45720" rIns="45720" bIns="45720" numCol="1" spcCol="127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778000" rtl="0" eaLnBrk="1" fontAlgn="auto" latinLnBrk="0" hangingPunct="1">
                  <a:lnSpc>
                    <a:spcPct val="105000"/>
                  </a:lnSpc>
                  <a:spcBef>
                    <a:spcPct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ASPECT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FCB2D26-B143-A594-387D-CD3FB0D85B1E}"/>
                </a:ext>
              </a:extLst>
            </p:cNvPr>
            <p:cNvGrpSpPr/>
            <p:nvPr/>
          </p:nvGrpSpPr>
          <p:grpSpPr>
            <a:xfrm>
              <a:off x="330515" y="3926726"/>
              <a:ext cx="7059636" cy="714547"/>
              <a:chOff x="450435" y="3857451"/>
              <a:chExt cx="7059636" cy="71454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6713BA4-3B7B-3F8E-4520-AD04DD5B6D4F}"/>
                  </a:ext>
                </a:extLst>
              </p:cNvPr>
              <p:cNvSpPr/>
              <p:nvPr/>
            </p:nvSpPr>
            <p:spPr>
              <a:xfrm>
                <a:off x="3117273" y="3857451"/>
                <a:ext cx="4392798" cy="71454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91440" rIns="182880" bIns="91440" rtlCol="0" anchor="ctr"/>
              <a:lstStyle/>
              <a:p>
                <a:pPr>
                  <a:lnSpc>
                    <a:spcPct val="105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tx1"/>
                    </a:solidFill>
                  </a:rPr>
                  <a:t>The in-memory SQLite database increases latency and is computationally expensive.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400FD5-FBB4-9B51-8F8D-7A977CAA5FB3}"/>
                  </a:ext>
                </a:extLst>
              </p:cNvPr>
              <p:cNvSpPr txBox="1"/>
              <p:nvPr/>
            </p:nvSpPr>
            <p:spPr>
              <a:xfrm>
                <a:off x="450435" y="3857451"/>
                <a:ext cx="2583709" cy="71454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 lIns="822960" tIns="45720" rIns="45720" bIns="45720" rtlCol="0" anchor="ctr">
                <a:noAutofit/>
              </a:bodyPr>
              <a:lstStyle/>
              <a:p>
                <a:pPr>
                  <a:lnSpc>
                    <a:spcPct val="105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300" b="1" dirty="0">
                    <a:solidFill>
                      <a:schemeClr val="bg1"/>
                    </a:solidFill>
                    <a:latin typeface="+mn-lt"/>
                  </a:rPr>
                  <a:t>RUNTIME</a:t>
                </a:r>
              </a:p>
            </p:txBody>
          </p:sp>
          <p:pic>
            <p:nvPicPr>
              <p:cNvPr id="30" name="Graphic 29" descr="Speedometer Low with solid fill">
                <a:extLst>
                  <a:ext uri="{FF2B5EF4-FFF2-40B4-BE49-F238E27FC236}">
                    <a16:creationId xmlns:a16="http://schemas.microsoft.com/office/drawing/2014/main" id="{6FC17D46-CD97-501B-F9A6-C2D942B74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26504" y="3981306"/>
                <a:ext cx="466837" cy="466837"/>
              </a:xfrm>
              <a:prstGeom prst="rect">
                <a:avLst/>
              </a:prstGeom>
            </p:spPr>
          </p:pic>
        </p:grpSp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218076B3-196E-22BD-7966-AA058F1E9EB3}"/>
                </a:ext>
              </a:extLst>
            </p:cNvPr>
            <p:cNvSpPr/>
            <p:nvPr/>
          </p:nvSpPr>
          <p:spPr>
            <a:xfrm>
              <a:off x="7473281" y="1043795"/>
              <a:ext cx="4658024" cy="462924"/>
            </a:xfrm>
            <a:prstGeom prst="round2SameRect">
              <a:avLst/>
            </a:prstGeom>
            <a:solidFill>
              <a:schemeClr val="accent1"/>
            </a:solid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778000">
                <a:lnSpc>
                  <a:spcPct val="105000"/>
                </a:lnSpc>
                <a:spcBef>
                  <a:spcPct val="0"/>
                </a:spcBef>
                <a:spcAft>
                  <a:spcPts val="200"/>
                </a:spcAft>
                <a:buClrTx/>
              </a:pPr>
              <a:r>
                <a:rPr lang="en-US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HOW TO ADDRESS THE LIMITATION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9E5BC6-6573-5E2C-5E8E-D3918C0A72F7}"/>
                </a:ext>
              </a:extLst>
            </p:cNvPr>
            <p:cNvSpPr/>
            <p:nvPr/>
          </p:nvSpPr>
          <p:spPr>
            <a:xfrm>
              <a:off x="7473280" y="1575811"/>
              <a:ext cx="4658025" cy="71454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Ins="182880" bIns="91440" rtlCol="0" anchor="ctr"/>
            <a:lstStyle/>
            <a:p>
              <a:pPr>
                <a:lnSpc>
                  <a:spcPct val="105000"/>
                </a:lnSpc>
                <a:spcAft>
                  <a:spcPts val="600"/>
                </a:spcAft>
              </a:pPr>
              <a:r>
                <a:rPr lang="en-US" sz="1200" spc="-10" dirty="0">
                  <a:solidFill>
                    <a:schemeClr val="tx1"/>
                  </a:solidFill>
                </a:rPr>
                <a:t>Improve scalability by using </a:t>
              </a:r>
              <a:r>
                <a:rPr lang="en-US" sz="1200" spc="-10" dirty="0" err="1">
                  <a:solidFill>
                    <a:schemeClr val="tx1"/>
                  </a:solidFill>
                </a:rPr>
                <a:t>FastAPI</a:t>
              </a:r>
              <a:r>
                <a:rPr lang="en-US" sz="1200" spc="-10" dirty="0">
                  <a:solidFill>
                    <a:schemeClr val="tx1"/>
                  </a:solidFill>
                </a:rPr>
                <a:t> for </a:t>
              </a:r>
              <a:r>
                <a:rPr lang="en-US" sz="1200" spc="-10" dirty="0" err="1">
                  <a:solidFill>
                    <a:schemeClr val="tx1"/>
                  </a:solidFill>
                </a:rPr>
                <a:t>asyn</a:t>
              </a:r>
              <a:r>
                <a:rPr lang="en-US" sz="1200" spc="-10" dirty="0">
                  <a:solidFill>
                    <a:schemeClr val="tx1"/>
                  </a:solidFill>
                </a:rPr>
                <a:t> processing, deploying with Docker and Kubernetes for horizontal scaling and implementing caching and API gateways for load management.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97E1564-C3BA-3D17-8BD5-CD104B646CEE}"/>
                </a:ext>
              </a:extLst>
            </p:cNvPr>
            <p:cNvSpPr/>
            <p:nvPr/>
          </p:nvSpPr>
          <p:spPr>
            <a:xfrm>
              <a:off x="7473279" y="2359450"/>
              <a:ext cx="4658023" cy="71454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Ins="182880" bIns="91440" rtlCol="0" anchor="ctr"/>
            <a:lstStyle/>
            <a:p>
              <a:pPr>
                <a:lnSpc>
                  <a:spcPct val="105000"/>
                </a:lnSpc>
                <a:spcAft>
                  <a:spcPts val="600"/>
                </a:spcAft>
              </a:pPr>
              <a:r>
                <a:rPr lang="en-US" sz="1200" spc="-10" dirty="0">
                  <a:solidFill>
                    <a:schemeClr val="tx1"/>
                  </a:solidFill>
                </a:rPr>
                <a:t>Incorporate AI search and User Feedback to find similarities with previously asked queries (using results cache) and enhance handling of complex queries by adding relevant few-shot examples based on the search.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9FBFBA-B089-07F6-A97C-99D9B0D84F1E}"/>
                </a:ext>
              </a:extLst>
            </p:cNvPr>
            <p:cNvSpPr/>
            <p:nvPr/>
          </p:nvSpPr>
          <p:spPr>
            <a:xfrm>
              <a:off x="7473280" y="3143089"/>
              <a:ext cx="4658022" cy="71454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Ins="182880" bIns="91440" rtlCol="0" anchor="ctr"/>
            <a:lstStyle/>
            <a:p>
              <a:pPr>
                <a:lnSpc>
                  <a:spcPct val="105000"/>
                </a:lnSpc>
                <a:spcAft>
                  <a:spcPts val="600"/>
                </a:spcAft>
              </a:pPr>
              <a:r>
                <a:rPr lang="en-US" sz="1200" dirty="0">
                  <a:solidFill>
                    <a:schemeClr val="tx1"/>
                  </a:solidFill>
                </a:rPr>
                <a:t>Build the frontend in React and native language for improved UI responsiveness, customization and optimized performance, reducing dependency on Streamlit.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1F147A-374C-8E6B-DAB3-1BA02F1606CF}"/>
                </a:ext>
              </a:extLst>
            </p:cNvPr>
            <p:cNvSpPr/>
            <p:nvPr/>
          </p:nvSpPr>
          <p:spPr>
            <a:xfrm>
              <a:off x="7473280" y="3926726"/>
              <a:ext cx="4658022" cy="714547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Ins="182880" bIns="91440" rtlCol="0" anchor="ctr"/>
            <a:lstStyle/>
            <a:p>
              <a:pPr>
                <a:lnSpc>
                  <a:spcPct val="105000"/>
                </a:lnSpc>
                <a:spcAft>
                  <a:spcPts val="600"/>
                </a:spcAft>
              </a:pPr>
              <a:r>
                <a:rPr lang="en-US" sz="1200" dirty="0">
                  <a:solidFill>
                    <a:schemeClr val="tx1"/>
                  </a:solidFill>
                </a:rPr>
                <a:t>Replace the in-memory SQLite database with cloud database services to optimize query engine performance and reduce latency and computational cost.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75593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4918F-C07C-1A30-FF26-556DAC802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0824BA0D-D241-4859-A27C-D6E73BCD4CD6}"/>
              </a:ext>
            </a:extLst>
          </p:cNvPr>
          <p:cNvSpPr/>
          <p:nvPr/>
        </p:nvSpPr>
        <p:spPr>
          <a:xfrm>
            <a:off x="588018" y="2508822"/>
            <a:ext cx="3671461" cy="2780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E358864-2D54-4C47-835E-2236B7CBE199}"/>
              </a:ext>
            </a:extLst>
          </p:cNvPr>
          <p:cNvSpPr/>
          <p:nvPr/>
        </p:nvSpPr>
        <p:spPr>
          <a:xfrm>
            <a:off x="4259479" y="2204102"/>
            <a:ext cx="3671461" cy="33900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AA0994-98EB-49A0-922E-62CD612EDA46}"/>
              </a:ext>
            </a:extLst>
          </p:cNvPr>
          <p:cNvSpPr/>
          <p:nvPr/>
        </p:nvSpPr>
        <p:spPr>
          <a:xfrm>
            <a:off x="7930938" y="2508822"/>
            <a:ext cx="3671461" cy="278057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4DE7795-0626-45E9-A585-144A195B4416}"/>
              </a:ext>
            </a:extLst>
          </p:cNvPr>
          <p:cNvSpPr/>
          <p:nvPr/>
        </p:nvSpPr>
        <p:spPr>
          <a:xfrm>
            <a:off x="1664060" y="1772414"/>
            <a:ext cx="1523604" cy="15236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F5C8AC8-7173-4886-9B81-222288895CCE}"/>
              </a:ext>
            </a:extLst>
          </p:cNvPr>
          <p:cNvSpPr/>
          <p:nvPr/>
        </p:nvSpPr>
        <p:spPr>
          <a:xfrm>
            <a:off x="5333404" y="1442300"/>
            <a:ext cx="1523604" cy="1523604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C478C0D-4126-4D95-977B-7541D8E20CA8}"/>
              </a:ext>
            </a:extLst>
          </p:cNvPr>
          <p:cNvSpPr/>
          <p:nvPr/>
        </p:nvSpPr>
        <p:spPr>
          <a:xfrm>
            <a:off x="9004864" y="1772414"/>
            <a:ext cx="1523604" cy="152360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DFF51E-F483-AD7B-070A-DABFBD1BA667}"/>
              </a:ext>
            </a:extLst>
          </p:cNvPr>
          <p:cNvSpPr/>
          <p:nvPr/>
        </p:nvSpPr>
        <p:spPr>
          <a:xfrm>
            <a:off x="1934958" y="2043312"/>
            <a:ext cx="981808" cy="9818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0198EB-2B31-CD0D-D1D1-46E104DD2BBE}"/>
              </a:ext>
            </a:extLst>
          </p:cNvPr>
          <p:cNvSpPr/>
          <p:nvPr/>
        </p:nvSpPr>
        <p:spPr>
          <a:xfrm>
            <a:off x="9275762" y="2043312"/>
            <a:ext cx="981808" cy="9818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35A347-FB42-30C6-84D2-2EB260F5A4A4}"/>
              </a:ext>
            </a:extLst>
          </p:cNvPr>
          <p:cNvSpPr/>
          <p:nvPr/>
        </p:nvSpPr>
        <p:spPr>
          <a:xfrm>
            <a:off x="5570537" y="1679433"/>
            <a:ext cx="1049338" cy="10493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C3298-B521-F2D0-DBE5-563009B5A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F54633-8377-5D77-C3EE-C0F7FBA42C65}"/>
              </a:ext>
            </a:extLst>
          </p:cNvPr>
          <p:cNvGrpSpPr/>
          <p:nvPr/>
        </p:nvGrpSpPr>
        <p:grpSpPr>
          <a:xfrm>
            <a:off x="144651" y="6484589"/>
            <a:ext cx="296758" cy="296758"/>
            <a:chOff x="11741565" y="112818"/>
            <a:chExt cx="296758" cy="296758"/>
          </a:xfrm>
        </p:grpSpPr>
        <p:sp>
          <p:nvSpPr>
            <p:cNvPr id="4" name="Oval 3">
              <a:hlinkClick r:id="rId2" action="ppaction://hlinksldjump"/>
              <a:extLst>
                <a:ext uri="{FF2B5EF4-FFF2-40B4-BE49-F238E27FC236}">
                  <a16:creationId xmlns:a16="http://schemas.microsoft.com/office/drawing/2014/main" id="{43DC3804-C278-260F-6265-B57CC215990F}"/>
                </a:ext>
              </a:extLst>
            </p:cNvPr>
            <p:cNvSpPr/>
            <p:nvPr/>
          </p:nvSpPr>
          <p:spPr>
            <a:xfrm>
              <a:off x="11741565" y="112818"/>
              <a:ext cx="296758" cy="2967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09">
                <a:buClr>
                  <a:srgbClr val="000000"/>
                </a:buClr>
              </a:pPr>
              <a:endParaRPr lang="en-US" sz="1867" kern="0">
                <a:solidFill>
                  <a:schemeClr val="tx1"/>
                </a:solidFill>
                <a:latin typeface="Arial" panose="020B0604020202020204" pitchFamily="34" charset="0"/>
                <a:sym typeface="Arial"/>
              </a:endParaRPr>
            </a:p>
          </p:txBody>
        </p:sp>
        <p:pic>
          <p:nvPicPr>
            <p:cNvPr id="5" name="Graphic 119" descr="Home">
              <a:hlinkClick r:id="rId2" action="ppaction://hlinksldjump"/>
              <a:extLst>
                <a:ext uri="{FF2B5EF4-FFF2-40B4-BE49-F238E27FC236}">
                  <a16:creationId xmlns:a16="http://schemas.microsoft.com/office/drawing/2014/main" id="{4460225C-EDFD-669C-A367-E6A22DA0B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71752" y="143005"/>
              <a:ext cx="236385" cy="236385"/>
            </a:xfrm>
            <a:prstGeom prst="rect">
              <a:avLst/>
            </a:prstGeom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4459BC4A-CE05-44AC-9EC7-9BD2253BE771}"/>
              </a:ext>
            </a:extLst>
          </p:cNvPr>
          <p:cNvSpPr txBox="1"/>
          <p:nvPr/>
        </p:nvSpPr>
        <p:spPr>
          <a:xfrm>
            <a:off x="8575526" y="3490120"/>
            <a:ext cx="2382284" cy="1143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+mn-lt"/>
                <a:cs typeface="+mn-lt"/>
                <a:sym typeface="+mn-lt"/>
              </a:rPr>
              <a:t>Additional Access</a:t>
            </a:r>
            <a:r>
              <a:rPr lang="en-US" sz="1400" b="1" dirty="0">
                <a:solidFill>
                  <a:schemeClr val="bg1"/>
                </a:solidFill>
                <a:latin typeface="+mn-lt"/>
                <a:ea typeface="+mn-lt"/>
                <a:cs typeface="+mn-lt"/>
                <a:sym typeface="+mn-lt"/>
              </a:rPr>
              <a:t> and 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lt"/>
                <a:cs typeface="+mn-lt"/>
                <a:sym typeface="+mn-lt"/>
              </a:rPr>
              <a:t>Requirements</a:t>
            </a:r>
            <a:br>
              <a:rPr lang="en-US" sz="1400" dirty="0">
                <a:solidFill>
                  <a:schemeClr val="bg1"/>
                </a:solidFill>
                <a:latin typeface="+mn-lt"/>
                <a:ea typeface="+mn-lt"/>
                <a:cs typeface="+mn-lt"/>
                <a:sym typeface="+mn-lt"/>
              </a:rPr>
            </a:br>
            <a:r>
              <a:rPr lang="en-US" sz="1400" dirty="0">
                <a:solidFill>
                  <a:schemeClr val="bg1"/>
                </a:solidFill>
                <a:latin typeface="+mn-lt"/>
                <a:ea typeface="+mn-lt"/>
                <a:cs typeface="+mn-lt"/>
                <a:sym typeface="+mn-lt"/>
              </a:rPr>
              <a:t>(need to be discussed</a:t>
            </a:r>
            <a:br>
              <a:rPr lang="en-US" sz="1400" dirty="0">
                <a:solidFill>
                  <a:schemeClr val="bg1"/>
                </a:solidFill>
                <a:latin typeface="+mn-lt"/>
                <a:ea typeface="+mn-lt"/>
                <a:cs typeface="+mn-lt"/>
                <a:sym typeface="+mn-lt"/>
              </a:rPr>
            </a:br>
            <a:r>
              <a:rPr lang="en-US" sz="1400" dirty="0">
                <a:solidFill>
                  <a:schemeClr val="bg1"/>
                </a:solidFill>
                <a:latin typeface="+mn-lt"/>
                <a:ea typeface="+mn-lt"/>
                <a:cs typeface="+mn-lt"/>
                <a:sym typeface="+mn-lt"/>
              </a:rPr>
              <a:t>with the client)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B534B4C-67A3-4230-8B83-B8ABF4E0B3A5}"/>
              </a:ext>
            </a:extLst>
          </p:cNvPr>
          <p:cNvSpPr txBox="1"/>
          <p:nvPr/>
        </p:nvSpPr>
        <p:spPr>
          <a:xfrm>
            <a:off x="4445721" y="3137107"/>
            <a:ext cx="3298970" cy="15240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+mn-lt"/>
                <a:cs typeface="+mn-lt"/>
                <a:sym typeface="+mn-lt"/>
              </a:rPr>
              <a:t>In case direct access to Redshift is not feasible or there are security concerns, 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lt"/>
                <a:cs typeface="+mn-lt"/>
                <a:sym typeface="+mn-lt"/>
              </a:rPr>
              <a:t>alternative could be using downloaded csv in Affine Cloud Infrastructure with a cost.</a:t>
            </a:r>
            <a:endParaRPr lang="en-US" sz="1400" b="1" dirty="0">
              <a:solidFill>
                <a:schemeClr val="bg1"/>
              </a:solidFill>
              <a:latin typeface="+mn-lt"/>
              <a:ea typeface="+mn-lt"/>
              <a:cs typeface="+mn-lt"/>
              <a:sym typeface="+mn-l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1D0ACCC-9CEB-4F90-A99C-19C79A367787}"/>
              </a:ext>
            </a:extLst>
          </p:cNvPr>
          <p:cNvSpPr txBox="1"/>
          <p:nvPr/>
        </p:nvSpPr>
        <p:spPr>
          <a:xfrm>
            <a:off x="1367692" y="3470884"/>
            <a:ext cx="2112108" cy="9507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+mn-lt"/>
                <a:cs typeface="+mn-lt"/>
                <a:sym typeface="+mn-lt"/>
              </a:rPr>
              <a:t>Direct </a:t>
            </a:r>
            <a:r>
              <a:rPr lang="en-US" sz="1600" b="1" dirty="0">
                <a:solidFill>
                  <a:schemeClr val="bg1"/>
                </a:solidFill>
                <a:latin typeface="+mn-lt"/>
                <a:ea typeface="+mn-lt"/>
                <a:cs typeface="+mn-lt"/>
                <a:sym typeface="+mn-lt"/>
              </a:rPr>
              <a:t>access to Redshift </a:t>
            </a:r>
            <a:r>
              <a:rPr lang="en-US" sz="1400" dirty="0">
                <a:solidFill>
                  <a:schemeClr val="bg1"/>
                </a:solidFill>
                <a:latin typeface="+mn-lt"/>
                <a:ea typeface="+mn-lt"/>
                <a:cs typeface="+mn-lt"/>
                <a:sym typeface="+mn-lt"/>
              </a:rPr>
              <a:t>to connect Quin to MIDB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8141345-CA32-42EB-86A0-8AE16BBFB71D}"/>
              </a:ext>
            </a:extLst>
          </p:cNvPr>
          <p:cNvSpPr/>
          <p:nvPr/>
        </p:nvSpPr>
        <p:spPr>
          <a:xfrm>
            <a:off x="1653237" y="5169952"/>
            <a:ext cx="1541020" cy="176946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3937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12DCD75-0D12-4139-B6E0-A99AD2F0F35F}"/>
              </a:ext>
            </a:extLst>
          </p:cNvPr>
          <p:cNvSpPr/>
          <p:nvPr/>
        </p:nvSpPr>
        <p:spPr>
          <a:xfrm>
            <a:off x="5324698" y="5515881"/>
            <a:ext cx="1541020" cy="176946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3937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9C44CAC-E661-4EB5-8676-4CDA5F22E8D5}"/>
              </a:ext>
            </a:extLst>
          </p:cNvPr>
          <p:cNvSpPr/>
          <p:nvPr/>
        </p:nvSpPr>
        <p:spPr>
          <a:xfrm>
            <a:off x="8996157" y="5169952"/>
            <a:ext cx="1541020" cy="176946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393700" dist="50800" dir="54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3" name="Graphic 72" descr="Circle with left arrow with solid fill">
            <a:extLst>
              <a:ext uri="{FF2B5EF4-FFF2-40B4-BE49-F238E27FC236}">
                <a16:creationId xmlns:a16="http://schemas.microsoft.com/office/drawing/2014/main" id="{28EA5C60-953E-17B7-28ED-2DA7AE7177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020884" y="2129237"/>
            <a:ext cx="809958" cy="809958"/>
          </a:xfrm>
          <a:prstGeom prst="rect">
            <a:avLst/>
          </a:prstGeom>
        </p:spPr>
      </p:pic>
      <p:pic>
        <p:nvPicPr>
          <p:cNvPr id="74" name="Graphic 73" descr="Monitor with solid fill">
            <a:extLst>
              <a:ext uri="{FF2B5EF4-FFF2-40B4-BE49-F238E27FC236}">
                <a16:creationId xmlns:a16="http://schemas.microsoft.com/office/drawing/2014/main" id="{3419309E-988F-4F3C-2C84-D69A711F46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727044" y="1835940"/>
            <a:ext cx="736325" cy="736325"/>
          </a:xfrm>
          <a:prstGeom prst="rect">
            <a:avLst/>
          </a:prstGeom>
        </p:spPr>
      </p:pic>
      <p:pic>
        <p:nvPicPr>
          <p:cNvPr id="75" name="Graphic 74" descr="Add with solid fill">
            <a:extLst>
              <a:ext uri="{FF2B5EF4-FFF2-40B4-BE49-F238E27FC236}">
                <a16:creationId xmlns:a16="http://schemas.microsoft.com/office/drawing/2014/main" id="{E273AA87-E7FF-BCCE-56D0-54A8EB597C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 rot="10800000">
            <a:off x="9431973" y="2199524"/>
            <a:ext cx="669386" cy="6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93364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New Affine Colors">
      <a:dk1>
        <a:srgbClr val="000000"/>
      </a:dk1>
      <a:lt1>
        <a:srgbClr val="FFFFFF"/>
      </a:lt1>
      <a:dk2>
        <a:srgbClr val="202729"/>
      </a:dk2>
      <a:lt2>
        <a:srgbClr val="919296"/>
      </a:lt2>
      <a:accent1>
        <a:srgbClr val="5D3379"/>
      </a:accent1>
      <a:accent2>
        <a:srgbClr val="7C51A1"/>
      </a:accent2>
      <a:accent3>
        <a:srgbClr val="74CEE2"/>
      </a:accent3>
      <a:accent4>
        <a:srgbClr val="2DB5D3"/>
      </a:accent4>
      <a:accent5>
        <a:srgbClr val="1E798D"/>
      </a:accent5>
      <a:accent6>
        <a:srgbClr val="F15B5B"/>
      </a:accent6>
      <a:hlink>
        <a:srgbClr val="5D3379"/>
      </a:hlink>
      <a:folHlink>
        <a:srgbClr val="5D3379"/>
      </a:folHlink>
    </a:clrScheme>
    <a:fontScheme name="Affine 2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 Affine Presentation Template - Option 1 (1) -  File Size  -  Read-Only" id="{69A3DC05-DE78-4568-965C-4F3806EAC0BE}" vid="{FE5F7EE8-77EE-47A2-A91D-0276E241DD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EE05D9C21E264499BEE8EC15664A88" ma:contentTypeVersion="14" ma:contentTypeDescription="Create a new document." ma:contentTypeScope="" ma:versionID="db494a0bb3c8525a43cd6d9243c37e0d">
  <xsd:schema xmlns:xsd="http://www.w3.org/2001/XMLSchema" xmlns:xs="http://www.w3.org/2001/XMLSchema" xmlns:p="http://schemas.microsoft.com/office/2006/metadata/properties" xmlns:ns2="e52e26f0-c302-4091-b69f-7d064e8a1c2f" xmlns:ns3="052988c8-8269-4f05-9181-655090dacfa0" targetNamespace="http://schemas.microsoft.com/office/2006/metadata/properties" ma:root="true" ma:fieldsID="1be25b7d72e7d41da6ab839a0df8beae" ns2:_="" ns3:_="">
    <xsd:import namespace="e52e26f0-c302-4091-b69f-7d064e8a1c2f"/>
    <xsd:import namespace="052988c8-8269-4f05-9181-655090dacf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2e26f0-c302-4091-b69f-7d064e8a1c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dcee4a8-d479-49f3-b851-88ac40c318d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2988c8-8269-4f05-9181-655090dacfa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8ce06eef-6000-4556-8768-21500e054d78}" ma:internalName="TaxCatchAll" ma:showField="CatchAllData" ma:web="052988c8-8269-4f05-9181-655090dacf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3F084F-302F-42B8-B881-7A5DEF5999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DF63FA-3808-408F-81CE-006C6C952967}">
  <ds:schemaRefs>
    <ds:schemaRef ds:uri="052988c8-8269-4f05-9181-655090dacfa0"/>
    <ds:schemaRef ds:uri="e52e26f0-c302-4091-b69f-7d064e8a1c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Affine New Template</Template>
  <TotalTime>167</TotalTime>
  <Words>1634</Words>
  <Application>Microsoft Office PowerPoint</Application>
  <PresentationFormat>Widescreen</PresentationFormat>
  <Paragraphs>309</Paragraphs>
  <Slides>15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Courier New</vt:lpstr>
      <vt:lpstr>Montserrat</vt:lpstr>
      <vt:lpstr>Wingdings</vt:lpstr>
      <vt:lpstr>Spearmint</vt:lpstr>
      <vt:lpstr>Quin For CPM  Affine Initiative</vt:lpstr>
      <vt:lpstr>CONTENTS</vt:lpstr>
      <vt:lpstr>Quin for MIDB</vt:lpstr>
      <vt:lpstr>User Story Flow Overview</vt:lpstr>
      <vt:lpstr>Solution Architecture</vt:lpstr>
      <vt:lpstr>Quin Tech Architecture</vt:lpstr>
      <vt:lpstr>Additional Capabilities</vt:lpstr>
      <vt:lpstr>Limitations</vt:lpstr>
      <vt:lpstr>Next Steps</vt:lpstr>
      <vt:lpstr>Roadmap</vt:lpstr>
      <vt:lpstr>PowerPoint Presentation</vt:lpstr>
      <vt:lpstr>Limitations</vt:lpstr>
      <vt:lpstr>Quin Roadmap for WB (CPM)</vt:lpstr>
      <vt:lpstr>User Story Flow Overview</vt:lpstr>
      <vt:lpstr>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Kumara Mathivanan</dc:creator>
  <cp:lastModifiedBy>Sanket Bodake</cp:lastModifiedBy>
  <cp:revision>6</cp:revision>
  <dcterms:created xsi:type="dcterms:W3CDTF">2023-11-09T09:24:03Z</dcterms:created>
  <dcterms:modified xsi:type="dcterms:W3CDTF">2025-01-21T07:14:34Z</dcterms:modified>
</cp:coreProperties>
</file>